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5"/>
  </p:notesMasterIdLst>
  <p:sldIdLst>
    <p:sldId id="257" r:id="rId5"/>
    <p:sldId id="258" r:id="rId6"/>
    <p:sldId id="259" r:id="rId7"/>
    <p:sldId id="260" r:id="rId8"/>
    <p:sldId id="262" r:id="rId9"/>
    <p:sldId id="288" r:id="rId10"/>
    <p:sldId id="256" r:id="rId11"/>
    <p:sldId id="263" r:id="rId12"/>
    <p:sldId id="279" r:id="rId13"/>
    <p:sldId id="280" r:id="rId14"/>
    <p:sldId id="282" r:id="rId15"/>
    <p:sldId id="283" r:id="rId16"/>
    <p:sldId id="284" r:id="rId17"/>
    <p:sldId id="264" r:id="rId18"/>
    <p:sldId id="286" r:id="rId19"/>
    <p:sldId id="285" r:id="rId20"/>
    <p:sldId id="287" r:id="rId21"/>
    <p:sldId id="270" r:id="rId22"/>
    <p:sldId id="289" r:id="rId23"/>
    <p:sldId id="290" r:id="rId24"/>
    <p:sldId id="307" r:id="rId25"/>
    <p:sldId id="308" r:id="rId26"/>
    <p:sldId id="309" r:id="rId27"/>
    <p:sldId id="310" r:id="rId28"/>
    <p:sldId id="315" r:id="rId29"/>
    <p:sldId id="277" r:id="rId30"/>
    <p:sldId id="316" r:id="rId31"/>
    <p:sldId id="317" r:id="rId32"/>
    <p:sldId id="304" r:id="rId33"/>
    <p:sldId id="305" r:id="rId34"/>
    <p:sldId id="306" r:id="rId35"/>
    <p:sldId id="318" r:id="rId36"/>
    <p:sldId id="319" r:id="rId37"/>
    <p:sldId id="322" r:id="rId38"/>
    <p:sldId id="320" r:id="rId39"/>
    <p:sldId id="321" r:id="rId40"/>
    <p:sldId id="323" r:id="rId41"/>
    <p:sldId id="324" r:id="rId42"/>
    <p:sldId id="278" r:id="rId43"/>
    <p:sldId id="275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469029-490E-4939-93B3-690516FAAB7D}" v="46" dt="2024-08-23T21:08:31.7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4" autoAdjust="0"/>
    <p:restoredTop sz="61558" autoAdjust="0"/>
  </p:normalViewPr>
  <p:slideViewPr>
    <p:cSldViewPr snapToGrid="0">
      <p:cViewPr varScale="1">
        <p:scale>
          <a:sx n="98" d="100"/>
          <a:sy n="98" d="100"/>
        </p:scale>
        <p:origin x="24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svg>
</file>

<file path=ppt/media/image55.png>
</file>

<file path=ppt/media/image56.jpeg>
</file>

<file path=ppt/media/image57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7D439-9BAA-42B0-9469-E7FF78C98097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8DA424-85A5-4B24-99C7-00F6CED18B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5535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Add date and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49090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Very loosely say you *followed* the protocol for a scoping review -&gt; ROSES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DA424-85A5-4B24-99C7-00F6CED18B92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47962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Talk more about the implications of intrinsic and extrinsic factors</a:t>
            </a:r>
          </a:p>
          <a:p>
            <a:r>
              <a:rPr lang="en-CA" dirty="0"/>
              <a:t>PICTURES!</a:t>
            </a:r>
          </a:p>
          <a:p>
            <a:r>
              <a:rPr lang="en-CA" dirty="0"/>
              <a:t>Colour!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1B178-4C18-4057-B418-168A6E3AB144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48401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Use figures from literature to prove point</a:t>
            </a:r>
          </a:p>
          <a:p>
            <a:r>
              <a:rPr lang="en-CA" dirty="0"/>
              <a:t>Table &amp; use arrows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1B178-4C18-4057-B418-168A6E3AB144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5915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Use figures from literature to prove point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1B178-4C18-4057-B418-168A6E3AB144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90553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Use figures from literature to prove point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1B178-4C18-4057-B418-168A6E3AB144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86161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Use figures from literature to prove point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1B178-4C18-4057-B418-168A6E3AB144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70151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Sent only appears in certain situations -&gt; habitat</a:t>
            </a:r>
          </a:p>
          <a:p>
            <a:r>
              <a:rPr lang="en-CA" dirty="0"/>
              <a:t>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1B178-4C18-4057-B418-168A6E3AB144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80128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~</a:t>
            </a:r>
            <a:r>
              <a:rPr lang="en-CA" dirty="0"/>
              <a:t>55% of world population currently concentrated in urban areas, with the UN projecting that number to climb to 68% by 2050.</a:t>
            </a:r>
          </a:p>
          <a:p>
            <a:endParaRPr lang="en-CA" dirty="0"/>
          </a:p>
          <a:p>
            <a:r>
              <a:rPr lang="en-CA" dirty="0"/>
              <a:t>Get a better image or polish it 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78673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~</a:t>
            </a:r>
            <a:r>
              <a:rPr lang="en-CA" dirty="0"/>
              <a:t>55% of world population currently concentrated in urban areas, with the UN projecting that number to climb to 68% by 2050.</a:t>
            </a:r>
          </a:p>
          <a:p>
            <a:endParaRPr lang="en-CA" dirty="0"/>
          </a:p>
          <a:p>
            <a:r>
              <a:rPr lang="en-CA" dirty="0"/>
              <a:t>Get a better image or polish it 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16805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Humor hospital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0069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Why should we care?</a:t>
            </a:r>
          </a:p>
          <a:p>
            <a:r>
              <a:rPr lang="en-CA" dirty="0"/>
              <a:t>Bring up a sentence about why this is important</a:t>
            </a:r>
          </a:p>
          <a:p>
            <a:r>
              <a:rPr lang="en-CA" dirty="0"/>
              <a:t>Abrupt</a:t>
            </a:r>
          </a:p>
          <a:p>
            <a:r>
              <a:rPr lang="en-CA" dirty="0"/>
              <a:t>Don’t assume anything – Explain and be explicit, repeat ad nauseam</a:t>
            </a:r>
          </a:p>
          <a:p>
            <a:r>
              <a:rPr lang="en-CA" dirty="0"/>
              <a:t>Reminder slides to connect concepts and results together. This is a long pres. Readers need to be reminded what the questions are</a:t>
            </a:r>
          </a:p>
          <a:p>
            <a:r>
              <a:rPr lang="en-CA" dirty="0"/>
              <a:t>Place marker or roadmap</a:t>
            </a:r>
          </a:p>
          <a:p>
            <a:endParaRPr lang="en-CA" dirty="0"/>
          </a:p>
          <a:p>
            <a:r>
              <a:rPr lang="en-CA" dirty="0"/>
              <a:t>context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DA424-85A5-4B24-99C7-00F6CED18B92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89502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Don’t dillydally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82693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Breadcrumbs! &lt;- WNV</a:t>
            </a:r>
          </a:p>
          <a:p>
            <a:r>
              <a:rPr lang="en-CA" dirty="0"/>
              <a:t>Why care about crows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9513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Armed with friends, cameras and bicycles, we bravely went out at 6am to chase crows!</a:t>
            </a:r>
          </a:p>
          <a:p>
            <a:r>
              <a:rPr lang="en-CA" dirty="0"/>
              <a:t>Remove bait</a:t>
            </a:r>
          </a:p>
          <a:p>
            <a:r>
              <a:rPr lang="en-CA" dirty="0"/>
              <a:t>Add images to explain generalized environment.</a:t>
            </a:r>
          </a:p>
          <a:p>
            <a:r>
              <a:rPr lang="en-CA" dirty="0"/>
              <a:t>Bring the map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84103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Can’t tell what the crow is looking at when moving (verbal)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77412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***Briefly explain &amp; put arrows to show what each measurement is ***</a:t>
            </a:r>
          </a:p>
          <a:p>
            <a:r>
              <a:rPr lang="en-CA" dirty="0"/>
              <a:t>**DO NOT MENTION BORIS!!!**</a:t>
            </a:r>
          </a:p>
          <a:p>
            <a:r>
              <a:rPr lang="en-CA" dirty="0"/>
              <a:t>Explain the measurements explicitly.</a:t>
            </a:r>
          </a:p>
          <a:p>
            <a:endParaRPr lang="en-CA" dirty="0"/>
          </a:p>
          <a:p>
            <a:r>
              <a:rPr lang="en-CA" dirty="0"/>
              <a:t>Use this blue throughout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68109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Remove right side, focus only on G. Env.</a:t>
            </a:r>
          </a:p>
          <a:p>
            <a:r>
              <a:rPr lang="en-CA" dirty="0"/>
              <a:t>Be quick about it, no need to repeat, consider having the table reappear between results slides.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34971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Explain graph, then bring up the data</a:t>
            </a:r>
          </a:p>
          <a:p>
            <a:r>
              <a:rPr lang="en-CA" dirty="0"/>
              <a:t>Put results in titles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75146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Redo the graph because of Lex’s OCD </a:t>
            </a:r>
            <a:r>
              <a:rPr lang="en-CA" dirty="0">
                <a:sym typeface="Wingdings" panose="05000000000000000000" pitchFamily="2" charset="2"/>
              </a:rPr>
              <a:t></a:t>
            </a:r>
          </a:p>
          <a:p>
            <a:r>
              <a:rPr lang="en-CA" dirty="0">
                <a:sym typeface="Wingdings" panose="05000000000000000000" pitchFamily="2" charset="2"/>
              </a:rPr>
              <a:t>Font and colour</a:t>
            </a:r>
          </a:p>
          <a:p>
            <a:r>
              <a:rPr lang="en-CA" dirty="0">
                <a:sym typeface="Wingdings" panose="05000000000000000000" pitchFamily="2" charset="2"/>
              </a:rPr>
              <a:t>Predictions!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46546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Take it piece by piece, step by step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18262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8442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Darker blue, match colours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DA424-85A5-4B24-99C7-00F6CED18B92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04439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Pkug</a:t>
            </a:r>
            <a:r>
              <a:rPr lang="en-CA" dirty="0"/>
              <a:t> KMGs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29884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67358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Remove right side, focus only on G. Env.</a:t>
            </a:r>
          </a:p>
          <a:p>
            <a:r>
              <a:rPr lang="en-CA" dirty="0"/>
              <a:t>Be quick about it, no need to repeat, consider having the table reappear between results slides.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39224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Funded by Brock, no need to mention explicitly. Thank funding sources at a defense (which this isn’t)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2637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Remove the meme </a:t>
            </a:r>
            <a:r>
              <a:rPr lang="en-CA" dirty="0">
                <a:sym typeface="Wingdings" panose="05000000000000000000" pitchFamily="2" charset="2"/>
              </a:rPr>
              <a:t></a:t>
            </a:r>
          </a:p>
          <a:p>
            <a:r>
              <a:rPr lang="en-CA" dirty="0">
                <a:sym typeface="Wingdings" panose="05000000000000000000" pitchFamily="2" charset="2"/>
              </a:rPr>
              <a:t>Add examples of factors on the slide, then hold people’s hand throughout the presentation</a:t>
            </a:r>
          </a:p>
          <a:p>
            <a:r>
              <a:rPr lang="en-CA" dirty="0">
                <a:sym typeface="Wingdings" panose="05000000000000000000" pitchFamily="2" charset="2"/>
              </a:rPr>
              <a:t>Add maybe a color box for each factor, then reuse throughout</a:t>
            </a:r>
          </a:p>
          <a:p>
            <a:r>
              <a:rPr lang="en-CA" dirty="0">
                <a:sym typeface="Wingdings" panose="05000000000000000000" pitchFamily="2" charset="2"/>
              </a:rPr>
              <a:t>Source the images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DA424-85A5-4B24-99C7-00F6CED18B92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3781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Add animations</a:t>
            </a:r>
          </a:p>
          <a:p>
            <a:r>
              <a:rPr lang="en-CA" dirty="0"/>
              <a:t>Walk people through it</a:t>
            </a:r>
          </a:p>
          <a:p>
            <a:r>
              <a:rPr lang="en-CA" dirty="0"/>
              <a:t>Bold or bring attention to the main points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DA424-85A5-4B24-99C7-00F6CED18B92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4508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Whats</a:t>
            </a:r>
            <a:r>
              <a:rPr lang="en-CA" dirty="0"/>
              <a:t> the big research question?</a:t>
            </a:r>
          </a:p>
          <a:p>
            <a:r>
              <a:rPr lang="en-CA" dirty="0"/>
              <a:t>Overarching question, then two specific questions, bring up one at a time for each chapter</a:t>
            </a:r>
          </a:p>
          <a:p>
            <a:r>
              <a:rPr lang="en-CA" dirty="0"/>
              <a:t>Don’t give the punchline away, bring the audience on an adventure</a:t>
            </a:r>
          </a:p>
          <a:p>
            <a:r>
              <a:rPr lang="en-CA" dirty="0"/>
              <a:t>Consider shortening the intro a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DA424-85A5-4B24-99C7-00F6CED18B92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6944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Tweak a bit</a:t>
            </a:r>
          </a:p>
          <a:p>
            <a:r>
              <a:rPr lang="en-CA" dirty="0"/>
              <a:t>Make a skeletal outline of the adventure, then flesh this out a bit more</a:t>
            </a:r>
          </a:p>
          <a:p>
            <a:r>
              <a:rPr lang="en-CA" dirty="0"/>
              <a:t>Softly separate by chapter, but don’t delimit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DA424-85A5-4B24-99C7-00F6CED18B92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15733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FIX THE ARROW SA-&gt;BAT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DA424-85A5-4B24-99C7-00F6CED18B92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2516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Remove table, bullet point and condense slide 11 and 12</a:t>
            </a:r>
          </a:p>
          <a:p>
            <a:r>
              <a:rPr lang="en-CA" dirty="0"/>
              <a:t>Keep the important things, remove anything else</a:t>
            </a:r>
          </a:p>
          <a:p>
            <a:r>
              <a:rPr lang="en-CA" dirty="0"/>
              <a:t>Leave breadcrumbs for easy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DA424-85A5-4B24-99C7-00F6CED18B92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482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3CE4F-DD64-D858-64FD-75303B18BE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BE802A-309A-EA58-8426-4FB781ABEF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524E8-C51B-48F7-BEAF-E8EA4E1E3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61658-98F1-0767-5BD5-A4C3CEAC2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0E2CF-9272-14BF-C205-A5D19A57C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3836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25227-A8ED-1988-346F-CC127A6D7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DC1706-543E-F02A-2575-CAA6E9FFFF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B9F1D-A970-AB84-68C5-4473B29AB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95AE7-C6D7-B9E6-922B-B435DDB07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88236-AFEE-1B19-3102-B622B232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2134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B4C018-A0FD-A44C-06C8-EC793459EA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DC100E-14D5-A5F2-1618-0F6EB0E825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AF0AC-86CB-E23C-3386-98C2BCF9A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55724-FCE7-6F6C-4AE7-FA7FC76DD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3F957-6A15-62EB-5DAF-07F8327DD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933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F57C0-7E42-E8BB-54A9-F5C50F5DE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22B7B-8777-A8A5-C176-7E3876E1C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9E83C-A583-8DD2-0BA3-EA5F0E4D7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9BA94-982B-F5BF-0871-03D3BF30E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FF89A-7C15-CC34-D658-B26E3127D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041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8B354-B4E6-A1F0-9AC2-0B6C0C140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95D5C-98FB-D187-3F3F-AA89624BFE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3CDD5-D775-0E16-E4A8-11E13525C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05F64-B475-7D6A-85D2-AA4181C78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20764-3884-2581-16F9-CF0D35991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5017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60F63-0BCB-4B01-B92F-197EC9D09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08A58-FD75-C729-9EE5-17B70D1F5D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32C0CC-B5F5-3575-459F-EAA964E52F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0E6B1-C2A9-3A98-9D31-AC989A8B9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C803DB-192B-C7A7-F768-213B281A6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FB4F44-76D3-EA5C-F62B-015A755D9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8040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64B3B-6426-CA2D-5138-5E0352A6F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9668E-3F58-ED39-2B09-F7D32D62B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D6602B-5295-3018-ECF1-E5CE5C941C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AEE063-D528-229B-5058-90C29E26B4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0FA616-46EB-E0E8-8A40-ACC7B77895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33B243-DCED-0B6D-811F-023102FB8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144853-66AD-3A3F-8672-31CE8A0BE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8FF276-1ECD-0D62-FBD8-5C5A8DFA5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3871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28C46-3F37-A6B8-A4E4-31E405157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6C807A-6385-259C-8926-88C4302AB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F74D1-2289-09C8-3B51-637849CF3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CEAFF3-DACD-DDF8-2B6C-84C527A1E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5864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24AB1F-3560-2948-02EB-A16A8AEF3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F778AF-CB8F-53ED-F755-2DCAEB8EF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934F8-3A27-59E9-676A-5B1EDA077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15112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47782-1FCF-A73C-8154-54E234425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D21EF-E7DA-57B4-FA11-A70673496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70EB12-1791-AFB5-ACBC-94F37FFFB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088737-FF60-5AA5-59F1-CCADE9D86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078A68-88EB-9FE8-CC97-E2394F5D8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53599-E29A-3365-10CA-D24764795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90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BD88A-0722-B7DF-C7EC-42EB1833D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E52FFC-8E7C-5C84-E6E7-2C8D41E9A1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640A95-88EA-759F-3E52-26FAEE088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3F2E66-5BBF-C7EE-06B6-A8A5AFDAB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028F0-1BA1-C165-7A91-EE05643EF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47EB7-1C7E-8325-2C75-8CF9F447B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3128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7903FD-E28F-85B9-C0D2-861347C3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A69D55-5048-B954-ECD2-0EBC5D76B2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9AF7C-C3CE-514B-BD61-517CBCD7FB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E405E7-AB25-4C21-95B3-E9188697BB32}" type="datetimeFigureOut">
              <a:rPr lang="en-CA" smtClean="0"/>
              <a:t>2024-09-05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E57F1-4255-603D-CF4F-A2742B0714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1B912-6F5B-4225-111A-32D6E306ED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A06121-AF3D-42E8-816B-6C9B300A33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8015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svg"/><Relationship Id="rId3" Type="http://schemas.openxmlformats.org/officeDocument/2006/relationships/image" Target="../media/image5.png"/><Relationship Id="rId7" Type="http://schemas.openxmlformats.org/officeDocument/2006/relationships/image" Target="../media/image15.sv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7.png"/><Relationship Id="rId10" Type="http://schemas.openxmlformats.org/officeDocument/2006/relationships/image" Target="../media/image18.png"/><Relationship Id="rId4" Type="http://schemas.openxmlformats.org/officeDocument/2006/relationships/image" Target="../media/image4.png"/><Relationship Id="rId9" Type="http://schemas.openxmlformats.org/officeDocument/2006/relationships/image" Target="../media/image1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svg"/><Relationship Id="rId18" Type="http://schemas.openxmlformats.org/officeDocument/2006/relationships/image" Target="../media/image28.png"/><Relationship Id="rId26" Type="http://schemas.openxmlformats.org/officeDocument/2006/relationships/image" Target="../media/image34.png"/><Relationship Id="rId3" Type="http://schemas.openxmlformats.org/officeDocument/2006/relationships/image" Target="../media/image5.png"/><Relationship Id="rId21" Type="http://schemas.openxmlformats.org/officeDocument/2006/relationships/image" Target="../media/image9.svg"/><Relationship Id="rId7" Type="http://schemas.openxmlformats.org/officeDocument/2006/relationships/image" Target="../media/image15.svg"/><Relationship Id="rId12" Type="http://schemas.openxmlformats.org/officeDocument/2006/relationships/image" Target="../media/image20.png"/><Relationship Id="rId17" Type="http://schemas.openxmlformats.org/officeDocument/2006/relationships/image" Target="../media/image27.svg"/><Relationship Id="rId25" Type="http://schemas.openxmlformats.org/officeDocument/2006/relationships/image" Target="../media/image33.sv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26.png"/><Relationship Id="rId20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24" Type="http://schemas.openxmlformats.org/officeDocument/2006/relationships/image" Target="../media/image32.png"/><Relationship Id="rId5" Type="http://schemas.openxmlformats.org/officeDocument/2006/relationships/image" Target="../media/image7.png"/><Relationship Id="rId15" Type="http://schemas.openxmlformats.org/officeDocument/2006/relationships/image" Target="../media/image25.svg"/><Relationship Id="rId23" Type="http://schemas.openxmlformats.org/officeDocument/2006/relationships/image" Target="../media/image31.svg"/><Relationship Id="rId10" Type="http://schemas.openxmlformats.org/officeDocument/2006/relationships/image" Target="../media/image18.png"/><Relationship Id="rId19" Type="http://schemas.openxmlformats.org/officeDocument/2006/relationships/image" Target="../media/image29.svg"/><Relationship Id="rId4" Type="http://schemas.openxmlformats.org/officeDocument/2006/relationships/image" Target="../media/image4.png"/><Relationship Id="rId9" Type="http://schemas.openxmlformats.org/officeDocument/2006/relationships/image" Target="../media/image17.svg"/><Relationship Id="rId14" Type="http://schemas.openxmlformats.org/officeDocument/2006/relationships/image" Target="../media/image24.png"/><Relationship Id="rId22" Type="http://schemas.openxmlformats.org/officeDocument/2006/relationships/image" Target="../media/image30.png"/><Relationship Id="rId27" Type="http://schemas.openxmlformats.org/officeDocument/2006/relationships/image" Target="../media/image35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18" Type="http://schemas.openxmlformats.org/officeDocument/2006/relationships/image" Target="../media/image27.svg"/><Relationship Id="rId3" Type="http://schemas.openxmlformats.org/officeDocument/2006/relationships/image" Target="../media/image35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17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25.svg"/><Relationship Id="rId20" Type="http://schemas.openxmlformats.org/officeDocument/2006/relationships/image" Target="../media/image37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8.png"/><Relationship Id="rId5" Type="http://schemas.openxmlformats.org/officeDocument/2006/relationships/image" Target="../media/image4.png"/><Relationship Id="rId15" Type="http://schemas.openxmlformats.org/officeDocument/2006/relationships/image" Target="../media/image24.png"/><Relationship Id="rId10" Type="http://schemas.openxmlformats.org/officeDocument/2006/relationships/image" Target="../media/image17.svg"/><Relationship Id="rId19" Type="http://schemas.openxmlformats.org/officeDocument/2006/relationships/image" Target="../media/image36.png"/><Relationship Id="rId4" Type="http://schemas.openxmlformats.org/officeDocument/2006/relationships/image" Target="../media/image5.pn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svg"/><Relationship Id="rId3" Type="http://schemas.openxmlformats.org/officeDocument/2006/relationships/image" Target="../media/image5.png"/><Relationship Id="rId7" Type="http://schemas.openxmlformats.org/officeDocument/2006/relationships/image" Target="../media/image15.sv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7.png"/><Relationship Id="rId10" Type="http://schemas.openxmlformats.org/officeDocument/2006/relationships/image" Target="../media/image18.png"/><Relationship Id="rId4" Type="http://schemas.openxmlformats.org/officeDocument/2006/relationships/image" Target="../media/image4.png"/><Relationship Id="rId9" Type="http://schemas.openxmlformats.org/officeDocument/2006/relationships/image" Target="../media/image17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svg"/><Relationship Id="rId3" Type="http://schemas.openxmlformats.org/officeDocument/2006/relationships/image" Target="../media/image5.png"/><Relationship Id="rId7" Type="http://schemas.openxmlformats.org/officeDocument/2006/relationships/image" Target="../media/image15.sv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7.png"/><Relationship Id="rId10" Type="http://schemas.openxmlformats.org/officeDocument/2006/relationships/image" Target="../media/image18.png"/><Relationship Id="rId4" Type="http://schemas.openxmlformats.org/officeDocument/2006/relationships/image" Target="../media/image4.png"/><Relationship Id="rId9" Type="http://schemas.openxmlformats.org/officeDocument/2006/relationships/image" Target="../media/image17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46.pn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6.pn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54.sv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7.pn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D659F6-F4B9-BAB8-2409-CAF8020A1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9875" y="3736577"/>
            <a:ext cx="3292125" cy="31214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0102FE-A49A-314A-72C4-99EC39B943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9409"/>
            <a:ext cx="9144000" cy="1806108"/>
          </a:xfrm>
        </p:spPr>
        <p:txBody>
          <a:bodyPr>
            <a:normAutofit/>
          </a:bodyPr>
          <a:lstStyle/>
          <a:p>
            <a:r>
              <a:rPr lang="en-CA" sz="4400" b="1" dirty="0"/>
              <a:t>Sentinel Behaviour and Urban Environments: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3EDDC3-71AF-0ECB-E048-BD12B3945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36577"/>
            <a:ext cx="9144000" cy="235344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fr-CA" sz="3600" dirty="0"/>
              <a:t>A </a:t>
            </a:r>
            <a:r>
              <a:rPr lang="fr-CA" sz="3600" dirty="0" err="1"/>
              <a:t>Corvid’s</a:t>
            </a:r>
            <a:r>
              <a:rPr lang="fr-CA" sz="3600" dirty="0"/>
              <a:t> Perspective</a:t>
            </a:r>
            <a:endParaRPr lang="fr-CA" sz="3600" dirty="0">
              <a:cs typeface="Calibri"/>
            </a:endParaRPr>
          </a:p>
          <a:p>
            <a:endParaRPr lang="en-CA" dirty="0"/>
          </a:p>
          <a:p>
            <a:r>
              <a:rPr lang="en-CA" dirty="0"/>
              <a:t>Alex Popescu</a:t>
            </a:r>
          </a:p>
          <a:p>
            <a:r>
              <a:rPr lang="en-CA" dirty="0">
                <a:cs typeface="Calibri"/>
              </a:rPr>
              <a:t>Thesis Defense - </a:t>
            </a:r>
          </a:p>
          <a:p>
            <a:r>
              <a:rPr lang="en-CA" dirty="0"/>
              <a:t>Brock University</a:t>
            </a:r>
            <a:endParaRPr lang="en-CA" dirty="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07A211-F257-E4FC-C439-5434DA10C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403588" cy="18549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223C27-8CB5-4F27-B132-2E4DE807E1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040" b="1480"/>
          <a:stretch/>
        </p:blipFill>
        <p:spPr>
          <a:xfrm>
            <a:off x="9260678" y="0"/>
            <a:ext cx="2931322" cy="18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0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75"/>
    </mc:Choice>
    <mc:Fallback xmlns="">
      <p:transition spd="slow" advTm="1377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7A856-9569-D84C-F35B-B9E9CA6E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5400" dirty="0"/>
              <a:t>Decisions, decisions…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40DC-55E1-798F-1B1D-B89AFD76FE62}"/>
              </a:ext>
            </a:extLst>
          </p:cNvPr>
          <p:cNvSpPr txBox="1"/>
          <p:nvPr/>
        </p:nvSpPr>
        <p:spPr>
          <a:xfrm>
            <a:off x="838200" y="1690688"/>
            <a:ext cx="467105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A" sz="2800" dirty="0"/>
              <a:t>The decision to perform sentinel behaviour could therefore be affected by factors both intrinsic and extrinsic.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DDCB5FA-F583-05D8-EAF9-9ACC11EEC28E}"/>
              </a:ext>
            </a:extLst>
          </p:cNvPr>
          <p:cNvGrpSpPr/>
          <p:nvPr/>
        </p:nvGrpSpPr>
        <p:grpSpPr>
          <a:xfrm>
            <a:off x="6006007" y="713039"/>
            <a:ext cx="6092511" cy="5223768"/>
            <a:chOff x="6006007" y="713039"/>
            <a:chExt cx="6092511" cy="52237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FCA1163-4C68-FD6A-9D56-2B3B3F0BB0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32945" y="904275"/>
              <a:ext cx="816429" cy="78641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74E3CDB-7FD5-AFC4-ACB7-501DD67F0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6006007" y="4425344"/>
              <a:ext cx="945144" cy="663612"/>
            </a:xfrm>
            <a:prstGeom prst="rect">
              <a:avLst/>
            </a:prstGeom>
          </p:spPr>
        </p:pic>
        <p:pic>
          <p:nvPicPr>
            <p:cNvPr id="14" name="Picture 13" descr="A cartoon tree with a black background&#10;&#10;Description automatically generated">
              <a:extLst>
                <a:ext uri="{FF2B5EF4-FFF2-40B4-BE49-F238E27FC236}">
                  <a16:creationId xmlns:a16="http://schemas.microsoft.com/office/drawing/2014/main" id="{93AE07BC-9E5A-D43E-68F9-BB7D28C30A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44980" y="3698575"/>
              <a:ext cx="1453538" cy="145353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96F877E-B19C-85F2-EFEB-B9C3EB679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93959" y="4026069"/>
              <a:ext cx="324668" cy="31273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5C344DC-6E4B-86DE-6968-DA3360FBFA14}"/>
                </a:ext>
              </a:extLst>
            </p:cNvPr>
            <p:cNvSpPr txBox="1"/>
            <p:nvPr/>
          </p:nvSpPr>
          <p:spPr>
            <a:xfrm rot="17935129">
              <a:off x="5841019" y="2082863"/>
              <a:ext cx="1974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Sentinel present</a:t>
              </a:r>
            </a:p>
          </p:txBody>
        </p:sp>
        <p:cxnSp>
          <p:nvCxnSpPr>
            <p:cNvPr id="20" name="Connector: Curved 19">
              <a:extLst>
                <a:ext uri="{FF2B5EF4-FFF2-40B4-BE49-F238E27FC236}">
                  <a16:creationId xmlns:a16="http://schemas.microsoft.com/office/drawing/2014/main" id="{BCB51BEB-74E0-696C-8836-C8C95F29E1ED}"/>
                </a:ext>
              </a:extLst>
            </p:cNvPr>
            <p:cNvCxnSpPr>
              <a:cxnSpLocks/>
              <a:stCxn id="12" idx="2"/>
              <a:endCxn id="65" idx="3"/>
            </p:cNvCxnSpPr>
            <p:nvPr/>
          </p:nvCxnSpPr>
          <p:spPr>
            <a:xfrm rot="5400000">
              <a:off x="7455624" y="2952176"/>
              <a:ext cx="2547025" cy="24049"/>
            </a:xfrm>
            <a:prstGeom prst="curved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E968390-FD29-F7A1-BA52-AE1311F6D0EC}"/>
                </a:ext>
              </a:extLst>
            </p:cNvPr>
            <p:cNvSpPr txBox="1"/>
            <p:nvPr/>
          </p:nvSpPr>
          <p:spPr>
            <a:xfrm rot="16200000">
              <a:off x="7545341" y="2644753"/>
              <a:ext cx="1974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Sentinel Absent</a:t>
              </a:r>
            </a:p>
          </p:txBody>
        </p: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DFBB4A8F-A17D-84D2-1BA0-7DB4768235B0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007301" y="4693039"/>
              <a:ext cx="1267441" cy="7360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130BFCD-2389-996C-C039-A874EEC59C35}"/>
                </a:ext>
              </a:extLst>
            </p:cNvPr>
            <p:cNvSpPr txBox="1"/>
            <p:nvPr/>
          </p:nvSpPr>
          <p:spPr>
            <a:xfrm>
              <a:off x="7212127" y="4338800"/>
              <a:ext cx="84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rgbClr val="FF0000"/>
                  </a:solidFill>
                  <a:sym typeface="Symbol" panose="05050102010706020507" pitchFamily="18" charset="2"/>
                </a:rPr>
                <a:t>  Risk</a:t>
              </a:r>
              <a:endParaRPr lang="en-CA" dirty="0">
                <a:solidFill>
                  <a:srgbClr val="FF0000"/>
                </a:solidFill>
              </a:endParaRPr>
            </a:p>
          </p:txBody>
        </p:sp>
        <p:cxnSp>
          <p:nvCxnSpPr>
            <p:cNvPr id="52" name="Connector: Curved 51">
              <a:extLst>
                <a:ext uri="{FF2B5EF4-FFF2-40B4-BE49-F238E27FC236}">
                  <a16:creationId xmlns:a16="http://schemas.microsoft.com/office/drawing/2014/main" id="{2E1E9D82-508B-77A1-12E4-C19611B685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9141" y="4708132"/>
              <a:ext cx="1550219" cy="1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D98CC02-970C-DBDB-322A-BCEEB9B94062}"/>
                </a:ext>
              </a:extLst>
            </p:cNvPr>
            <p:cNvSpPr txBox="1"/>
            <p:nvPr/>
          </p:nvSpPr>
          <p:spPr>
            <a:xfrm>
              <a:off x="9189141" y="4026069"/>
              <a:ext cx="15831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rgbClr val="FF0000"/>
                  </a:solidFill>
                  <a:sym typeface="Symbol" panose="05050102010706020507" pitchFamily="18" charset="2"/>
                </a:rPr>
                <a:t>Lost foraging opportunity</a:t>
              </a:r>
              <a:endParaRPr lang="en-CA" dirty="0">
                <a:solidFill>
                  <a:srgbClr val="FF0000"/>
                </a:solidFill>
              </a:endParaRPr>
            </a:p>
          </p:txBody>
        </p:sp>
        <p:cxnSp>
          <p:nvCxnSpPr>
            <p:cNvPr id="60" name="Connector: Curved 59">
              <a:extLst>
                <a:ext uri="{FF2B5EF4-FFF2-40B4-BE49-F238E27FC236}">
                  <a16:creationId xmlns:a16="http://schemas.microsoft.com/office/drawing/2014/main" id="{BE9CCDE6-B42E-65CF-5AE4-B139CBDFBE27}"/>
                </a:ext>
              </a:extLst>
            </p:cNvPr>
            <p:cNvCxnSpPr>
              <a:stCxn id="14" idx="0"/>
              <a:endCxn id="12" idx="3"/>
            </p:cNvCxnSpPr>
            <p:nvPr/>
          </p:nvCxnSpPr>
          <p:spPr>
            <a:xfrm rot="16200000" flipV="1">
              <a:off x="9060016" y="1386841"/>
              <a:ext cx="2401093" cy="2222375"/>
            </a:xfrm>
            <a:prstGeom prst="curved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EEEFD52-12A7-58DE-1683-6498807CF4B5}"/>
                </a:ext>
              </a:extLst>
            </p:cNvPr>
            <p:cNvSpPr txBox="1"/>
            <p:nvPr/>
          </p:nvSpPr>
          <p:spPr>
            <a:xfrm>
              <a:off x="9189141" y="4767921"/>
              <a:ext cx="18387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tx2">
                      <a:lumMod val="50000"/>
                      <a:lumOff val="50000"/>
                    </a:schemeClr>
                  </a:solidFill>
                  <a:sym typeface="Symbol" panose="05050102010706020507" pitchFamily="18" charset="2"/>
                </a:rPr>
                <a:t>Earlier threat detection</a:t>
              </a:r>
            </a:p>
            <a:p>
              <a:endParaRPr lang="en-CA" b="1" dirty="0">
                <a:solidFill>
                  <a:schemeClr val="tx2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63" name="Graphic 62" descr="Full battery with solid fill">
              <a:extLst>
                <a:ext uri="{FF2B5EF4-FFF2-40B4-BE49-F238E27FC236}">
                  <a16:creationId xmlns:a16="http://schemas.microsoft.com/office/drawing/2014/main" id="{1371D95E-C0C2-8046-C0E5-5FCC5B829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61427" y="5022407"/>
              <a:ext cx="914400" cy="914400"/>
            </a:xfrm>
            <a:prstGeom prst="rect">
              <a:avLst/>
            </a:prstGeom>
          </p:spPr>
        </p:pic>
        <p:pic>
          <p:nvPicPr>
            <p:cNvPr id="65" name="Graphic 64" descr="Battery with solid fill">
              <a:extLst>
                <a:ext uri="{FF2B5EF4-FFF2-40B4-BE49-F238E27FC236}">
                  <a16:creationId xmlns:a16="http://schemas.microsoft.com/office/drawing/2014/main" id="{AADACDD2-D0C3-CA5C-42FF-96F4DDC45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6200000">
              <a:off x="8259911" y="4237713"/>
              <a:ext cx="914400" cy="914400"/>
            </a:xfrm>
            <a:prstGeom prst="rect">
              <a:avLst/>
            </a:prstGeom>
          </p:spPr>
        </p:pic>
        <p:pic>
          <p:nvPicPr>
            <p:cNvPr id="67" name="Graphic 66" descr="Battery charging with solid fill">
              <a:extLst>
                <a:ext uri="{FF2B5EF4-FFF2-40B4-BE49-F238E27FC236}">
                  <a16:creationId xmlns:a16="http://schemas.microsoft.com/office/drawing/2014/main" id="{6DA549C4-D63D-3371-BFF2-DC0CE1174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6021378" y="5022407"/>
              <a:ext cx="914400" cy="914400"/>
            </a:xfrm>
            <a:prstGeom prst="rect">
              <a:avLst/>
            </a:prstGeom>
          </p:spPr>
        </p:pic>
        <p:cxnSp>
          <p:nvCxnSpPr>
            <p:cNvPr id="9" name="Connector: Curved 8">
              <a:extLst>
                <a:ext uri="{FF2B5EF4-FFF2-40B4-BE49-F238E27FC236}">
                  <a16:creationId xmlns:a16="http://schemas.microsoft.com/office/drawing/2014/main" id="{D9435686-4A98-EDCF-0280-E8B23418D041}"/>
                </a:ext>
              </a:extLst>
            </p:cNvPr>
            <p:cNvCxnSpPr>
              <a:cxnSpLocks/>
              <a:stCxn id="12" idx="1"/>
              <a:endCxn id="13" idx="0"/>
            </p:cNvCxnSpPr>
            <p:nvPr/>
          </p:nvCxnSpPr>
          <p:spPr>
            <a:xfrm rot="10800000" flipV="1">
              <a:off x="6478579" y="1297482"/>
              <a:ext cx="1854366" cy="3127862"/>
            </a:xfrm>
            <a:prstGeom prst="curvedConnector2">
              <a:avLst/>
            </a:prstGeom>
            <a:ln w="38100">
              <a:solidFill>
                <a:schemeClr val="tx2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Graphic 16" descr="Empty battery with solid fill">
              <a:extLst>
                <a:ext uri="{FF2B5EF4-FFF2-40B4-BE49-F238E27FC236}">
                  <a16:creationId xmlns:a16="http://schemas.microsoft.com/office/drawing/2014/main" id="{3C9A2FC0-18A4-CC59-4E19-039AD5EBE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0260562" y="713039"/>
              <a:ext cx="914400" cy="9144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465C6D7-11CD-B7CC-4CAF-64FC88C24639}"/>
              </a:ext>
            </a:extLst>
          </p:cNvPr>
          <p:cNvSpPr txBox="1"/>
          <p:nvPr/>
        </p:nvSpPr>
        <p:spPr>
          <a:xfrm>
            <a:off x="838200" y="3924192"/>
            <a:ext cx="467105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Understanding the effects and interactions between these factors can provide insights into the decision-making of similar behaviours.</a:t>
            </a:r>
          </a:p>
        </p:txBody>
      </p:sp>
    </p:spTree>
    <p:extLst>
      <p:ext uri="{BB962C8B-B14F-4D97-AF65-F5344CB8AC3E}">
        <p14:creationId xmlns:p14="http://schemas.microsoft.com/office/powerpoint/2010/main" val="25247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6EF88-62F7-F6FB-5484-D6A41FD86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5B600-4B8E-9009-C74D-5AB664529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4023360" cy="3410712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CA" dirty="0"/>
              <a:t>We searched Web of Sciences on Nov. 1</a:t>
            </a:r>
            <a:r>
              <a:rPr lang="en-CA" baseline="30000" dirty="0"/>
              <a:t>st</a:t>
            </a:r>
            <a:r>
              <a:rPr lang="en-CA" dirty="0"/>
              <a:t>, 2022</a:t>
            </a:r>
          </a:p>
          <a:p>
            <a:pPr marL="0" indent="0">
              <a:buNone/>
            </a:pPr>
            <a:r>
              <a:rPr lang="en-CA" dirty="0"/>
              <a:t>- “Sentinel AND </a:t>
            </a:r>
            <a:r>
              <a:rPr lang="en-CA" dirty="0" err="1"/>
              <a:t>Behavio</a:t>
            </a:r>
            <a:r>
              <a:rPr lang="en-CA" dirty="0"/>
              <a:t>*” as keywords</a:t>
            </a:r>
          </a:p>
          <a:p>
            <a:pPr marL="0" indent="0">
              <a:buNone/>
            </a:pPr>
            <a:r>
              <a:rPr lang="en-CA" dirty="0"/>
              <a:t>- Filtered by major concepts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EB4F14-7C77-29B2-4189-94A9B2B91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301" y="702291"/>
            <a:ext cx="6979549" cy="544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147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397B-B0DB-2499-C080-C6DA38CEF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4785614" cy="1719072"/>
          </a:xfrm>
        </p:spPr>
        <p:txBody>
          <a:bodyPr anchor="b">
            <a:normAutofit/>
          </a:bodyPr>
          <a:lstStyle/>
          <a:p>
            <a:r>
              <a:rPr lang="en-CA" sz="5400" dirty="0"/>
              <a:t>Search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58359-3082-AF85-DC77-88ACC2B23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4189258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CA" dirty="0"/>
              <a:t>Search string returned 364 records.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After screening, we retained 42 studies that fit our inclusion criteria.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E8A944-3864-97A0-A0B1-F289751DB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712" y="640080"/>
            <a:ext cx="628488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81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977C3-8EDB-2A74-A3C5-0244EF1C2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Trends observed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75FEC-BE51-6C88-E02D-FA9EAC807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25049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The effects of several intrinsic and extrinsic factors were common in both mammalian and avian species, including:</a:t>
            </a:r>
          </a:p>
          <a:p>
            <a:pPr>
              <a:buFontTx/>
              <a:buChar char="-"/>
            </a:pPr>
            <a:r>
              <a:rPr lang="en-CA" dirty="0"/>
              <a:t>Intrinsic factors such as sex, body mass, and satiation</a:t>
            </a:r>
          </a:p>
          <a:p>
            <a:pPr>
              <a:buFontTx/>
              <a:buChar char="-"/>
            </a:pPr>
            <a:r>
              <a:rPr lang="en-CA" dirty="0"/>
              <a:t>Extrinsic factors such as dominance, group size, and risk</a:t>
            </a:r>
          </a:p>
          <a:p>
            <a:pPr>
              <a:buFontTx/>
              <a:buChar char="-"/>
            </a:pPr>
            <a:endParaRPr lang="en-CA" dirty="0"/>
          </a:p>
          <a:p>
            <a:pPr marL="0" indent="0">
              <a:buNone/>
            </a:pPr>
            <a:r>
              <a:rPr lang="en-CA" dirty="0"/>
              <a:t>Many intrinsic and extrinsic factors are </a:t>
            </a:r>
            <a:r>
              <a:rPr lang="en-CA" b="1" dirty="0"/>
              <a:t>energy-related</a:t>
            </a:r>
            <a:r>
              <a:rPr lang="en-CA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C8F5B1-53B4-0E79-CA2D-BA3B2D6E49E1}"/>
              </a:ext>
            </a:extLst>
          </p:cNvPr>
          <p:cNvSpPr txBox="1"/>
          <p:nvPr/>
        </p:nvSpPr>
        <p:spPr>
          <a:xfrm>
            <a:off x="838200" y="5279275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An interaction between sex and dominance was often reported.</a:t>
            </a:r>
          </a:p>
        </p:txBody>
      </p:sp>
    </p:spTree>
    <p:extLst>
      <p:ext uri="{BB962C8B-B14F-4D97-AF65-F5344CB8AC3E}">
        <p14:creationId xmlns:p14="http://schemas.microsoft.com/office/powerpoint/2010/main" val="392923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0907A-1D2D-9ABC-D078-D64259C2C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Energy-related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CE6D-8134-97BA-8B92-99904C39B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19252"/>
            <a:ext cx="5111658" cy="51968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Sex: 			</a:t>
            </a:r>
            <a:r>
              <a:rPr lang="en-CA" sz="4800" b="1" dirty="0"/>
              <a:t>&gt;</a:t>
            </a:r>
          </a:p>
          <a:p>
            <a:pPr marL="0" indent="0">
              <a:buNone/>
            </a:pP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CA" dirty="0"/>
              <a:t>Body mass: 	</a:t>
            </a:r>
            <a:r>
              <a:rPr kumimoji="0" lang="en-CA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&gt;</a:t>
            </a:r>
          </a:p>
          <a:p>
            <a:pPr marL="0" indent="0">
              <a:buNone/>
            </a:pP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CA" dirty="0"/>
              <a:t>Satiation:		</a:t>
            </a:r>
            <a:r>
              <a:rPr kumimoji="0" lang="en-CA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CA" b="1" dirty="0">
              <a:solidFill>
                <a:prstClr val="black"/>
              </a:solidFill>
              <a:latin typeface="Aptos" panose="02110004020202020204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CA" dirty="0">
                <a:solidFill>
                  <a:prstClr val="black"/>
                </a:solidFill>
                <a:latin typeface="Aptos" panose="02110004020202020204"/>
              </a:rPr>
              <a:t>Group size:		</a:t>
            </a:r>
            <a:r>
              <a:rPr lang="en-CA" sz="4800" b="1" dirty="0">
                <a:solidFill>
                  <a:prstClr val="black"/>
                </a:solidFill>
                <a:latin typeface="Aptos" panose="02110004020202020204"/>
              </a:rPr>
              <a:t>&lt;</a:t>
            </a:r>
            <a:endParaRPr kumimoji="0" lang="en-CA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CA" dirty="0">
              <a:solidFill>
                <a:prstClr val="black"/>
              </a:solidFill>
              <a:latin typeface="Aptos" panose="02110004020202020204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CA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indent="0">
              <a:buNone/>
            </a:pPr>
            <a:endParaRPr lang="en-CA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E203D6F-54BB-C2B0-493C-5490DC1A6E9A}"/>
              </a:ext>
            </a:extLst>
          </p:cNvPr>
          <p:cNvGrpSpPr/>
          <p:nvPr/>
        </p:nvGrpSpPr>
        <p:grpSpPr>
          <a:xfrm>
            <a:off x="6006007" y="713039"/>
            <a:ext cx="6092511" cy="5223768"/>
            <a:chOff x="6006007" y="713039"/>
            <a:chExt cx="6092511" cy="522376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330EF8-BB56-43BC-1886-CB1B5A37A0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32945" y="904275"/>
              <a:ext cx="816429" cy="78641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6D8BF52-5CAB-F31C-B0BD-5910489E4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6006007" y="4425344"/>
              <a:ext cx="945144" cy="663612"/>
            </a:xfrm>
            <a:prstGeom prst="rect">
              <a:avLst/>
            </a:prstGeom>
          </p:spPr>
        </p:pic>
        <p:pic>
          <p:nvPicPr>
            <p:cNvPr id="10" name="Picture 9" descr="A cartoon tree with a black background&#10;&#10;Description automatically generated">
              <a:extLst>
                <a:ext uri="{FF2B5EF4-FFF2-40B4-BE49-F238E27FC236}">
                  <a16:creationId xmlns:a16="http://schemas.microsoft.com/office/drawing/2014/main" id="{521AE859-A3AD-C0D2-783E-9C6418257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44980" y="3698575"/>
              <a:ext cx="1453538" cy="145353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DF020F2-F3BF-EB03-0200-22CF5E2C7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93959" y="4026069"/>
              <a:ext cx="324668" cy="31273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841D63-2D98-04B7-6AF6-0857113099F3}"/>
                </a:ext>
              </a:extLst>
            </p:cNvPr>
            <p:cNvSpPr txBox="1"/>
            <p:nvPr/>
          </p:nvSpPr>
          <p:spPr>
            <a:xfrm rot="17935129">
              <a:off x="5841019" y="2082863"/>
              <a:ext cx="1974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Sentinel present</a:t>
              </a: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4FBBE939-A225-7BBF-5321-D5BCCA70D44F}"/>
                </a:ext>
              </a:extLst>
            </p:cNvPr>
            <p:cNvCxnSpPr>
              <a:cxnSpLocks/>
              <a:stCxn id="8" idx="2"/>
              <a:endCxn id="22" idx="3"/>
            </p:cNvCxnSpPr>
            <p:nvPr/>
          </p:nvCxnSpPr>
          <p:spPr>
            <a:xfrm rot="5400000">
              <a:off x="7455624" y="2952176"/>
              <a:ext cx="2547025" cy="24049"/>
            </a:xfrm>
            <a:prstGeom prst="curved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42A7D2A-AB4B-EF46-CB52-1E3372300A99}"/>
                </a:ext>
              </a:extLst>
            </p:cNvPr>
            <p:cNvSpPr txBox="1"/>
            <p:nvPr/>
          </p:nvSpPr>
          <p:spPr>
            <a:xfrm rot="16200000">
              <a:off x="7545341" y="2644753"/>
              <a:ext cx="1974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Sentinel Absent</a:t>
              </a:r>
            </a:p>
          </p:txBody>
        </p:sp>
        <p:cxnSp>
          <p:nvCxnSpPr>
            <p:cNvPr id="15" name="Connector: Curved 14">
              <a:extLst>
                <a:ext uri="{FF2B5EF4-FFF2-40B4-BE49-F238E27FC236}">
                  <a16:creationId xmlns:a16="http://schemas.microsoft.com/office/drawing/2014/main" id="{320C7DF7-CC9E-B0D3-21DB-A116EB9645D6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007301" y="4693039"/>
              <a:ext cx="1267441" cy="7360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8846ACE-27CF-BA2E-EE5F-9751D6D8A0EA}"/>
                </a:ext>
              </a:extLst>
            </p:cNvPr>
            <p:cNvSpPr txBox="1"/>
            <p:nvPr/>
          </p:nvSpPr>
          <p:spPr>
            <a:xfrm>
              <a:off x="7212127" y="4338800"/>
              <a:ext cx="84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rgbClr val="FF0000"/>
                  </a:solidFill>
                  <a:sym typeface="Symbol" panose="05050102010706020507" pitchFamily="18" charset="2"/>
                </a:rPr>
                <a:t>  Risk</a:t>
              </a:r>
              <a:endParaRPr lang="en-CA" dirty="0">
                <a:solidFill>
                  <a:srgbClr val="FF0000"/>
                </a:solidFill>
              </a:endParaRPr>
            </a:p>
          </p:txBody>
        </p:sp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F05F99DC-54AE-0E7E-3D5C-E78539AA9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9141" y="4708132"/>
              <a:ext cx="1550219" cy="1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261523-26AD-262F-3C23-07F82D56591E}"/>
                </a:ext>
              </a:extLst>
            </p:cNvPr>
            <p:cNvSpPr txBox="1"/>
            <p:nvPr/>
          </p:nvSpPr>
          <p:spPr>
            <a:xfrm>
              <a:off x="9189141" y="4026069"/>
              <a:ext cx="15831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rgbClr val="FF0000"/>
                  </a:solidFill>
                  <a:sym typeface="Symbol" panose="05050102010706020507" pitchFamily="18" charset="2"/>
                </a:rPr>
                <a:t>Lost foraging opportunity</a:t>
              </a:r>
              <a:endParaRPr lang="en-CA" dirty="0">
                <a:solidFill>
                  <a:srgbClr val="FF0000"/>
                </a:solidFill>
              </a:endParaRPr>
            </a:p>
          </p:txBody>
        </p:sp>
        <p:cxnSp>
          <p:nvCxnSpPr>
            <p:cNvPr id="19" name="Connector: Curved 18">
              <a:extLst>
                <a:ext uri="{FF2B5EF4-FFF2-40B4-BE49-F238E27FC236}">
                  <a16:creationId xmlns:a16="http://schemas.microsoft.com/office/drawing/2014/main" id="{EBF1623F-0942-266A-66A8-A355D868753F}"/>
                </a:ext>
              </a:extLst>
            </p:cNvPr>
            <p:cNvCxnSpPr>
              <a:stCxn id="10" idx="0"/>
              <a:endCxn id="8" idx="3"/>
            </p:cNvCxnSpPr>
            <p:nvPr/>
          </p:nvCxnSpPr>
          <p:spPr>
            <a:xfrm rot="16200000" flipV="1">
              <a:off x="9060016" y="1386841"/>
              <a:ext cx="2401093" cy="2222375"/>
            </a:xfrm>
            <a:prstGeom prst="curved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14F6743-770E-9E08-53FA-7DD062AD09F5}"/>
                </a:ext>
              </a:extLst>
            </p:cNvPr>
            <p:cNvSpPr txBox="1"/>
            <p:nvPr/>
          </p:nvSpPr>
          <p:spPr>
            <a:xfrm>
              <a:off x="9189141" y="4767921"/>
              <a:ext cx="18387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tx2">
                      <a:lumMod val="50000"/>
                      <a:lumOff val="50000"/>
                    </a:schemeClr>
                  </a:solidFill>
                  <a:sym typeface="Symbol" panose="05050102010706020507" pitchFamily="18" charset="2"/>
                </a:rPr>
                <a:t>Earlier threat detection</a:t>
              </a:r>
            </a:p>
            <a:p>
              <a:endParaRPr lang="en-CA" b="1" dirty="0">
                <a:solidFill>
                  <a:schemeClr val="tx2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21" name="Graphic 20" descr="Full battery with solid fill">
              <a:extLst>
                <a:ext uri="{FF2B5EF4-FFF2-40B4-BE49-F238E27FC236}">
                  <a16:creationId xmlns:a16="http://schemas.microsoft.com/office/drawing/2014/main" id="{48F53F36-3358-9F51-0E5A-3169650CC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61427" y="5022407"/>
              <a:ext cx="914400" cy="914400"/>
            </a:xfrm>
            <a:prstGeom prst="rect">
              <a:avLst/>
            </a:prstGeom>
          </p:spPr>
        </p:pic>
        <p:pic>
          <p:nvPicPr>
            <p:cNvPr id="22" name="Graphic 21" descr="Battery with solid fill">
              <a:extLst>
                <a:ext uri="{FF2B5EF4-FFF2-40B4-BE49-F238E27FC236}">
                  <a16:creationId xmlns:a16="http://schemas.microsoft.com/office/drawing/2014/main" id="{33030D7D-5B9E-6EBC-7FCF-504A104B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6200000">
              <a:off x="8259911" y="4237713"/>
              <a:ext cx="914400" cy="914400"/>
            </a:xfrm>
            <a:prstGeom prst="rect">
              <a:avLst/>
            </a:prstGeom>
          </p:spPr>
        </p:pic>
        <p:pic>
          <p:nvPicPr>
            <p:cNvPr id="23" name="Graphic 22" descr="Battery charging with solid fill">
              <a:extLst>
                <a:ext uri="{FF2B5EF4-FFF2-40B4-BE49-F238E27FC236}">
                  <a16:creationId xmlns:a16="http://schemas.microsoft.com/office/drawing/2014/main" id="{FC097563-E770-7C82-6A75-434F69356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6021378" y="5022407"/>
              <a:ext cx="914400" cy="914400"/>
            </a:xfrm>
            <a:prstGeom prst="rect">
              <a:avLst/>
            </a:prstGeom>
          </p:spPr>
        </p:pic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E9F38EF3-8D4D-2936-2E89-D2E03ED7CC63}"/>
                </a:ext>
              </a:extLst>
            </p:cNvPr>
            <p:cNvCxnSpPr>
              <a:cxnSpLocks/>
              <a:stCxn id="8" idx="1"/>
              <a:endCxn id="9" idx="0"/>
            </p:cNvCxnSpPr>
            <p:nvPr/>
          </p:nvCxnSpPr>
          <p:spPr>
            <a:xfrm rot="10800000" flipV="1">
              <a:off x="6478579" y="1297482"/>
              <a:ext cx="1854366" cy="3127862"/>
            </a:xfrm>
            <a:prstGeom prst="curvedConnector2">
              <a:avLst/>
            </a:prstGeom>
            <a:ln w="38100">
              <a:solidFill>
                <a:schemeClr val="tx2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Graphic 24" descr="Empty battery with solid fill">
              <a:extLst>
                <a:ext uri="{FF2B5EF4-FFF2-40B4-BE49-F238E27FC236}">
                  <a16:creationId xmlns:a16="http://schemas.microsoft.com/office/drawing/2014/main" id="{57DBEAB6-03F8-C716-FFD9-8304CA580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0260562" y="713039"/>
              <a:ext cx="914400" cy="914400"/>
            </a:xfrm>
            <a:prstGeom prst="rect">
              <a:avLst/>
            </a:prstGeom>
          </p:spPr>
        </p:pic>
      </p:grpSp>
      <p:sp>
        <p:nvSpPr>
          <p:cNvPr id="26" name="Arrow: Up 25">
            <a:extLst>
              <a:ext uri="{FF2B5EF4-FFF2-40B4-BE49-F238E27FC236}">
                <a16:creationId xmlns:a16="http://schemas.microsoft.com/office/drawing/2014/main" id="{5B562352-0F58-9F4A-30AD-C3C7222B6E69}"/>
              </a:ext>
            </a:extLst>
          </p:cNvPr>
          <p:cNvSpPr/>
          <p:nvPr/>
        </p:nvSpPr>
        <p:spPr>
          <a:xfrm>
            <a:off x="8356009" y="5243592"/>
            <a:ext cx="745672" cy="147250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8" name="Graphic 27" descr="Female with solid fill">
            <a:extLst>
              <a:ext uri="{FF2B5EF4-FFF2-40B4-BE49-F238E27FC236}">
                <a16:creationId xmlns:a16="http://schemas.microsoft.com/office/drawing/2014/main" id="{C698BA90-E14F-FE25-BACD-467CC2DAF94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023316" y="1437532"/>
            <a:ext cx="914400" cy="914400"/>
          </a:xfrm>
          <a:prstGeom prst="rect">
            <a:avLst/>
          </a:prstGeom>
        </p:spPr>
      </p:pic>
      <p:pic>
        <p:nvPicPr>
          <p:cNvPr id="30" name="Graphic 29" descr="Male with solid fill">
            <a:extLst>
              <a:ext uri="{FF2B5EF4-FFF2-40B4-BE49-F238E27FC236}">
                <a16:creationId xmlns:a16="http://schemas.microsoft.com/office/drawing/2014/main" id="{963D1F5E-410A-2094-1A19-8740F513B30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724749" y="1397936"/>
            <a:ext cx="914400" cy="914400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E68AED99-4CBF-7B46-5F12-DB45A27A419B}"/>
              </a:ext>
            </a:extLst>
          </p:cNvPr>
          <p:cNvGrpSpPr/>
          <p:nvPr/>
        </p:nvGrpSpPr>
        <p:grpSpPr>
          <a:xfrm>
            <a:off x="2724749" y="2399465"/>
            <a:ext cx="914400" cy="1179169"/>
            <a:chOff x="2724749" y="2399465"/>
            <a:chExt cx="914400" cy="1179169"/>
          </a:xfrm>
        </p:grpSpPr>
        <p:pic>
          <p:nvPicPr>
            <p:cNvPr id="36" name="Graphic 35" descr="Weights Uneven with solid fill">
              <a:extLst>
                <a:ext uri="{FF2B5EF4-FFF2-40B4-BE49-F238E27FC236}">
                  <a16:creationId xmlns:a16="http://schemas.microsoft.com/office/drawing/2014/main" id="{F7B99565-1FBC-414E-8902-88463C0E5E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2724749" y="2664234"/>
              <a:ext cx="914400" cy="914400"/>
            </a:xfrm>
            <a:prstGeom prst="rect">
              <a:avLst/>
            </a:prstGeom>
          </p:spPr>
        </p:pic>
        <p:sp>
          <p:nvSpPr>
            <p:cNvPr id="37" name="Arrow: Down 36">
              <a:extLst>
                <a:ext uri="{FF2B5EF4-FFF2-40B4-BE49-F238E27FC236}">
                  <a16:creationId xmlns:a16="http://schemas.microsoft.com/office/drawing/2014/main" id="{43E9B0DE-CF1B-FC14-021E-965A2507B8A0}"/>
                </a:ext>
              </a:extLst>
            </p:cNvPr>
            <p:cNvSpPr/>
            <p:nvPr/>
          </p:nvSpPr>
          <p:spPr>
            <a:xfrm>
              <a:off x="2844394" y="2399465"/>
              <a:ext cx="156576" cy="469038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56F549-9EB1-A3E7-429E-8CC27956D949}"/>
              </a:ext>
            </a:extLst>
          </p:cNvPr>
          <p:cNvGrpSpPr/>
          <p:nvPr/>
        </p:nvGrpSpPr>
        <p:grpSpPr>
          <a:xfrm>
            <a:off x="4023316" y="2664234"/>
            <a:ext cx="914400" cy="955503"/>
            <a:chOff x="4023316" y="2664234"/>
            <a:chExt cx="914400" cy="955503"/>
          </a:xfrm>
        </p:grpSpPr>
        <p:pic>
          <p:nvPicPr>
            <p:cNvPr id="38" name="Graphic 37" descr="Weights Uneven with solid fill">
              <a:extLst>
                <a:ext uri="{FF2B5EF4-FFF2-40B4-BE49-F238E27FC236}">
                  <a16:creationId xmlns:a16="http://schemas.microsoft.com/office/drawing/2014/main" id="{D6CCDE5D-E215-90FF-5585-0012F515CD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4023316" y="2664234"/>
              <a:ext cx="914400" cy="914400"/>
            </a:xfrm>
            <a:prstGeom prst="rect">
              <a:avLst/>
            </a:prstGeom>
          </p:spPr>
        </p:pic>
        <p:sp>
          <p:nvSpPr>
            <p:cNvPr id="39" name="Arrow: Down 38">
              <a:extLst>
                <a:ext uri="{FF2B5EF4-FFF2-40B4-BE49-F238E27FC236}">
                  <a16:creationId xmlns:a16="http://schemas.microsoft.com/office/drawing/2014/main" id="{8F54963F-00E7-3F05-224B-B00C9FF1BA31}"/>
                </a:ext>
              </a:extLst>
            </p:cNvPr>
            <p:cNvSpPr/>
            <p:nvPr/>
          </p:nvSpPr>
          <p:spPr>
            <a:xfrm rot="10800000">
              <a:off x="4702853" y="3150699"/>
              <a:ext cx="156576" cy="469038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40" name="Graphic 39" descr="Nuts outline">
            <a:extLst>
              <a:ext uri="{FF2B5EF4-FFF2-40B4-BE49-F238E27FC236}">
                <a16:creationId xmlns:a16="http://schemas.microsoft.com/office/drawing/2014/main" id="{A10A5A1A-DE7D-04FE-194B-80274F251A4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 flipH="1">
            <a:off x="2749964" y="4084235"/>
            <a:ext cx="870051" cy="870051"/>
          </a:xfrm>
          <a:prstGeom prst="rect">
            <a:avLst/>
          </a:prstGeom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EFDD5DB7-C319-A185-A86F-06A91DA33AFC}"/>
              </a:ext>
            </a:extLst>
          </p:cNvPr>
          <p:cNvGrpSpPr/>
          <p:nvPr/>
        </p:nvGrpSpPr>
        <p:grpSpPr>
          <a:xfrm>
            <a:off x="4011716" y="3934640"/>
            <a:ext cx="1166220" cy="1166220"/>
            <a:chOff x="4011716" y="3934640"/>
            <a:chExt cx="1166220" cy="1166220"/>
          </a:xfrm>
        </p:grpSpPr>
        <p:pic>
          <p:nvPicPr>
            <p:cNvPr id="41" name="Graphic 40" descr="Nuts outline">
              <a:extLst>
                <a:ext uri="{FF2B5EF4-FFF2-40B4-BE49-F238E27FC236}">
                  <a16:creationId xmlns:a16="http://schemas.microsoft.com/office/drawing/2014/main" id="{9F08E573-FEBF-202B-0B22-52419E2C1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4159848" y="4084235"/>
              <a:ext cx="870051" cy="870051"/>
            </a:xfrm>
            <a:prstGeom prst="rect">
              <a:avLst/>
            </a:prstGeom>
          </p:spPr>
        </p:pic>
        <p:pic>
          <p:nvPicPr>
            <p:cNvPr id="45" name="Graphic 44" descr="No sign outline">
              <a:extLst>
                <a:ext uri="{FF2B5EF4-FFF2-40B4-BE49-F238E27FC236}">
                  <a16:creationId xmlns:a16="http://schemas.microsoft.com/office/drawing/2014/main" id="{F6C3F92D-9445-0261-B1E7-6090ADB151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4011716" y="3934640"/>
              <a:ext cx="1166220" cy="1166220"/>
            </a:xfrm>
            <a:prstGeom prst="rect">
              <a:avLst/>
            </a:prstGeom>
          </p:spPr>
        </p:pic>
      </p:grpSp>
      <p:pic>
        <p:nvPicPr>
          <p:cNvPr id="46" name="Graphic 45" descr="Group of people with solid fill">
            <a:extLst>
              <a:ext uri="{FF2B5EF4-FFF2-40B4-BE49-F238E27FC236}">
                <a16:creationId xmlns:a16="http://schemas.microsoft.com/office/drawing/2014/main" id="{02DEF37A-CEC7-84B3-D49D-5680F6234A7E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2705615" y="5243592"/>
            <a:ext cx="914400" cy="914400"/>
          </a:xfrm>
          <a:prstGeom prst="rect">
            <a:avLst/>
          </a:prstGeom>
        </p:spPr>
      </p:pic>
      <p:pic>
        <p:nvPicPr>
          <p:cNvPr id="48" name="Graphic 47" descr="Group of women with solid fill">
            <a:extLst>
              <a:ext uri="{FF2B5EF4-FFF2-40B4-BE49-F238E27FC236}">
                <a16:creationId xmlns:a16="http://schemas.microsoft.com/office/drawing/2014/main" id="{494DBEAF-EA74-5F1F-ED2E-9D1171A645F5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4137626" y="525045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05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0907A-1D2D-9ABC-D078-D64259C2C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Dominance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ED5CE6D-8134-97BA-8B92-99904C39B7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0306" y="2252592"/>
                <a:ext cx="5111658" cy="190663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CA" dirty="0"/>
                  <a:t>	</a:t>
                </a:r>
                <a:r>
                  <a:rPr lang="en-CA" sz="4000" b="1" dirty="0"/>
                  <a:t>&gt;	   </a:t>
                </a:r>
                <a14:m>
                  <m:oMath xmlns:m="http://schemas.openxmlformats.org/officeDocument/2006/math">
                    <m:r>
                      <a:rPr lang="en-CA" sz="4000" b="1" dirty="0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CA" sz="4000" b="1" dirty="0"/>
                  <a:t>	       &gt;</a:t>
                </a:r>
              </a:p>
              <a:p>
                <a:pPr marL="0" indent="0">
                  <a:buNone/>
                </a:pPr>
                <a:endParaRPr lang="en-CA" sz="4000" b="1" dirty="0"/>
              </a:p>
              <a:p>
                <a:pPr marL="0" indent="0">
                  <a:buNone/>
                </a:pPr>
                <a:r>
                  <a:rPr lang="en-CA" dirty="0"/>
                  <a:t>Why?</a:t>
                </a:r>
              </a:p>
              <a:p>
                <a:pPr marL="0" indent="0">
                  <a:buNone/>
                </a:pPr>
                <a:endParaRPr lang="en-CA" dirty="0"/>
              </a:p>
              <a:p>
                <a:pPr marL="0" indent="0">
                  <a:buNone/>
                </a:pPr>
                <a:endParaRPr lang="en-CA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ED5CE6D-8134-97BA-8B92-99904C39B7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0306" y="2252592"/>
                <a:ext cx="5111658" cy="1906634"/>
              </a:xfrm>
              <a:blipFill>
                <a:blip r:embed="rId3"/>
                <a:stretch>
                  <a:fillRect l="-2384" t="-8654" b="-512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3" name="Group 32">
            <a:extLst>
              <a:ext uri="{FF2B5EF4-FFF2-40B4-BE49-F238E27FC236}">
                <a16:creationId xmlns:a16="http://schemas.microsoft.com/office/drawing/2014/main" id="{CD1C68B6-A7D2-8D4F-CCC8-1DD73BD50604}"/>
              </a:ext>
            </a:extLst>
          </p:cNvPr>
          <p:cNvGrpSpPr/>
          <p:nvPr/>
        </p:nvGrpSpPr>
        <p:grpSpPr>
          <a:xfrm>
            <a:off x="6006007" y="713039"/>
            <a:ext cx="6092511" cy="5223768"/>
            <a:chOff x="6006007" y="713039"/>
            <a:chExt cx="6092511" cy="522376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330EF8-BB56-43BC-1886-CB1B5A37A0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32945" y="904275"/>
              <a:ext cx="816429" cy="78641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6D8BF52-5CAB-F31C-B0BD-5910489E4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6006007" y="4425344"/>
              <a:ext cx="945144" cy="663612"/>
            </a:xfrm>
            <a:prstGeom prst="rect">
              <a:avLst/>
            </a:prstGeom>
          </p:spPr>
        </p:pic>
        <p:pic>
          <p:nvPicPr>
            <p:cNvPr id="10" name="Picture 9" descr="A cartoon tree with a black background&#10;&#10;Description automatically generated">
              <a:extLst>
                <a:ext uri="{FF2B5EF4-FFF2-40B4-BE49-F238E27FC236}">
                  <a16:creationId xmlns:a16="http://schemas.microsoft.com/office/drawing/2014/main" id="{521AE859-A3AD-C0D2-783E-9C6418257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44980" y="3698575"/>
              <a:ext cx="1453538" cy="145353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DF020F2-F3BF-EB03-0200-22CF5E2C7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093959" y="4026069"/>
              <a:ext cx="324668" cy="31273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841D63-2D98-04B7-6AF6-0857113099F3}"/>
                </a:ext>
              </a:extLst>
            </p:cNvPr>
            <p:cNvSpPr txBox="1"/>
            <p:nvPr/>
          </p:nvSpPr>
          <p:spPr>
            <a:xfrm rot="17935129">
              <a:off x="5841019" y="2082863"/>
              <a:ext cx="1974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Sentinel present</a:t>
              </a: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4FBBE939-A225-7BBF-5321-D5BCCA70D44F}"/>
                </a:ext>
              </a:extLst>
            </p:cNvPr>
            <p:cNvCxnSpPr>
              <a:cxnSpLocks/>
              <a:stCxn id="8" idx="2"/>
              <a:endCxn id="22" idx="3"/>
            </p:cNvCxnSpPr>
            <p:nvPr/>
          </p:nvCxnSpPr>
          <p:spPr>
            <a:xfrm rot="5400000">
              <a:off x="7455624" y="2952176"/>
              <a:ext cx="2547025" cy="24049"/>
            </a:xfrm>
            <a:prstGeom prst="curved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42A7D2A-AB4B-EF46-CB52-1E3372300A99}"/>
                </a:ext>
              </a:extLst>
            </p:cNvPr>
            <p:cNvSpPr txBox="1"/>
            <p:nvPr/>
          </p:nvSpPr>
          <p:spPr>
            <a:xfrm rot="16200000">
              <a:off x="7545341" y="2644753"/>
              <a:ext cx="1974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Sentinel Absent</a:t>
              </a:r>
            </a:p>
          </p:txBody>
        </p:sp>
        <p:cxnSp>
          <p:nvCxnSpPr>
            <p:cNvPr id="15" name="Connector: Curved 14">
              <a:extLst>
                <a:ext uri="{FF2B5EF4-FFF2-40B4-BE49-F238E27FC236}">
                  <a16:creationId xmlns:a16="http://schemas.microsoft.com/office/drawing/2014/main" id="{320C7DF7-CC9E-B0D3-21DB-A116EB9645D6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007301" y="4693039"/>
              <a:ext cx="1267441" cy="7360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8846ACE-27CF-BA2E-EE5F-9751D6D8A0EA}"/>
                </a:ext>
              </a:extLst>
            </p:cNvPr>
            <p:cNvSpPr txBox="1"/>
            <p:nvPr/>
          </p:nvSpPr>
          <p:spPr>
            <a:xfrm>
              <a:off x="7212127" y="4338800"/>
              <a:ext cx="84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rgbClr val="FF0000"/>
                  </a:solidFill>
                  <a:sym typeface="Symbol" panose="05050102010706020507" pitchFamily="18" charset="2"/>
                </a:rPr>
                <a:t>  Risk</a:t>
              </a:r>
              <a:endParaRPr lang="en-CA" dirty="0">
                <a:solidFill>
                  <a:srgbClr val="FF0000"/>
                </a:solidFill>
              </a:endParaRPr>
            </a:p>
          </p:txBody>
        </p:sp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F05F99DC-54AE-0E7E-3D5C-E78539AA9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9141" y="4708132"/>
              <a:ext cx="1550219" cy="1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261523-26AD-262F-3C23-07F82D56591E}"/>
                </a:ext>
              </a:extLst>
            </p:cNvPr>
            <p:cNvSpPr txBox="1"/>
            <p:nvPr/>
          </p:nvSpPr>
          <p:spPr>
            <a:xfrm>
              <a:off x="9189141" y="4026069"/>
              <a:ext cx="15831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rgbClr val="FF0000"/>
                  </a:solidFill>
                  <a:sym typeface="Symbol" panose="05050102010706020507" pitchFamily="18" charset="2"/>
                </a:rPr>
                <a:t>Lost foraging opportunity</a:t>
              </a:r>
              <a:endParaRPr lang="en-CA" dirty="0">
                <a:solidFill>
                  <a:srgbClr val="FF0000"/>
                </a:solidFill>
              </a:endParaRPr>
            </a:p>
          </p:txBody>
        </p:sp>
        <p:cxnSp>
          <p:nvCxnSpPr>
            <p:cNvPr id="19" name="Connector: Curved 18">
              <a:extLst>
                <a:ext uri="{FF2B5EF4-FFF2-40B4-BE49-F238E27FC236}">
                  <a16:creationId xmlns:a16="http://schemas.microsoft.com/office/drawing/2014/main" id="{EBF1623F-0942-266A-66A8-A355D868753F}"/>
                </a:ext>
              </a:extLst>
            </p:cNvPr>
            <p:cNvCxnSpPr>
              <a:stCxn id="10" idx="0"/>
              <a:endCxn id="8" idx="3"/>
            </p:cNvCxnSpPr>
            <p:nvPr/>
          </p:nvCxnSpPr>
          <p:spPr>
            <a:xfrm rot="16200000" flipV="1">
              <a:off x="9060016" y="1386841"/>
              <a:ext cx="2401093" cy="2222375"/>
            </a:xfrm>
            <a:prstGeom prst="curved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14F6743-770E-9E08-53FA-7DD062AD09F5}"/>
                </a:ext>
              </a:extLst>
            </p:cNvPr>
            <p:cNvSpPr txBox="1"/>
            <p:nvPr/>
          </p:nvSpPr>
          <p:spPr>
            <a:xfrm>
              <a:off x="9189141" y="4767921"/>
              <a:ext cx="18387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tx2">
                      <a:lumMod val="50000"/>
                      <a:lumOff val="50000"/>
                    </a:schemeClr>
                  </a:solidFill>
                  <a:sym typeface="Symbol" panose="05050102010706020507" pitchFamily="18" charset="2"/>
                </a:rPr>
                <a:t>Earlier threat detection</a:t>
              </a:r>
            </a:p>
            <a:p>
              <a:endParaRPr lang="en-CA" b="1" dirty="0">
                <a:solidFill>
                  <a:schemeClr val="tx2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21" name="Graphic 20" descr="Full battery with solid fill">
              <a:extLst>
                <a:ext uri="{FF2B5EF4-FFF2-40B4-BE49-F238E27FC236}">
                  <a16:creationId xmlns:a16="http://schemas.microsoft.com/office/drawing/2014/main" id="{48F53F36-3358-9F51-0E5A-3169650CC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961427" y="5022407"/>
              <a:ext cx="914400" cy="914400"/>
            </a:xfrm>
            <a:prstGeom prst="rect">
              <a:avLst/>
            </a:prstGeom>
          </p:spPr>
        </p:pic>
        <p:pic>
          <p:nvPicPr>
            <p:cNvPr id="22" name="Graphic 21" descr="Battery with solid fill">
              <a:extLst>
                <a:ext uri="{FF2B5EF4-FFF2-40B4-BE49-F238E27FC236}">
                  <a16:creationId xmlns:a16="http://schemas.microsoft.com/office/drawing/2014/main" id="{33030D7D-5B9E-6EBC-7FCF-504A104B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6200000">
              <a:off x="8259911" y="4237713"/>
              <a:ext cx="914400" cy="914400"/>
            </a:xfrm>
            <a:prstGeom prst="rect">
              <a:avLst/>
            </a:prstGeom>
          </p:spPr>
        </p:pic>
        <p:pic>
          <p:nvPicPr>
            <p:cNvPr id="23" name="Graphic 22" descr="Battery charging with solid fill">
              <a:extLst>
                <a:ext uri="{FF2B5EF4-FFF2-40B4-BE49-F238E27FC236}">
                  <a16:creationId xmlns:a16="http://schemas.microsoft.com/office/drawing/2014/main" id="{FC097563-E770-7C82-6A75-434F69356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/>
          </p:blipFill>
          <p:spPr>
            <a:xfrm>
              <a:off x="6021378" y="5022407"/>
              <a:ext cx="914400" cy="914400"/>
            </a:xfrm>
            <a:prstGeom prst="rect">
              <a:avLst/>
            </a:prstGeom>
          </p:spPr>
        </p:pic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E9F38EF3-8D4D-2936-2E89-D2E03ED7CC63}"/>
                </a:ext>
              </a:extLst>
            </p:cNvPr>
            <p:cNvCxnSpPr>
              <a:cxnSpLocks/>
              <a:stCxn id="8" idx="1"/>
              <a:endCxn id="9" idx="0"/>
            </p:cNvCxnSpPr>
            <p:nvPr/>
          </p:nvCxnSpPr>
          <p:spPr>
            <a:xfrm rot="10800000" flipV="1">
              <a:off x="6478579" y="1297482"/>
              <a:ext cx="1854366" cy="3127862"/>
            </a:xfrm>
            <a:prstGeom prst="curvedConnector2">
              <a:avLst/>
            </a:prstGeom>
            <a:ln w="38100">
              <a:solidFill>
                <a:schemeClr val="tx2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Graphic 24" descr="Empty battery with solid fill">
              <a:extLst>
                <a:ext uri="{FF2B5EF4-FFF2-40B4-BE49-F238E27FC236}">
                  <a16:creationId xmlns:a16="http://schemas.microsoft.com/office/drawing/2014/main" id="{57DBEAB6-03F8-C716-FFD9-8304CA580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0260562" y="713039"/>
              <a:ext cx="914400" cy="914400"/>
            </a:xfrm>
            <a:prstGeom prst="rect">
              <a:avLst/>
            </a:prstGeom>
          </p:spPr>
        </p:pic>
      </p:grpSp>
      <p:sp>
        <p:nvSpPr>
          <p:cNvPr id="26" name="Arrow: Up 25">
            <a:extLst>
              <a:ext uri="{FF2B5EF4-FFF2-40B4-BE49-F238E27FC236}">
                <a16:creationId xmlns:a16="http://schemas.microsoft.com/office/drawing/2014/main" id="{5B562352-0F58-9F4A-30AD-C3C7222B6E69}"/>
              </a:ext>
            </a:extLst>
          </p:cNvPr>
          <p:cNvSpPr/>
          <p:nvPr/>
        </p:nvSpPr>
        <p:spPr>
          <a:xfrm>
            <a:off x="8368323" y="5312229"/>
            <a:ext cx="745672" cy="147250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B2AB63-2520-F434-DD08-896307CE091E}"/>
              </a:ext>
            </a:extLst>
          </p:cNvPr>
          <p:cNvSpPr txBox="1"/>
          <p:nvPr/>
        </p:nvSpPr>
        <p:spPr>
          <a:xfrm>
            <a:off x="870422" y="4179793"/>
            <a:ext cx="506621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Could be energy-related but also be a result of different benefits provided by the behaviour</a:t>
            </a:r>
          </a:p>
        </p:txBody>
      </p:sp>
      <p:pic>
        <p:nvPicPr>
          <p:cNvPr id="6" name="Graphic 5" descr="Female with solid fill">
            <a:extLst>
              <a:ext uri="{FF2B5EF4-FFF2-40B4-BE49-F238E27FC236}">
                <a16:creationId xmlns:a16="http://schemas.microsoft.com/office/drawing/2014/main" id="{B1EEC003-CE51-7525-1E5D-035266B13E6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586693" y="2020698"/>
            <a:ext cx="914400" cy="914400"/>
          </a:xfrm>
          <a:prstGeom prst="rect">
            <a:avLst/>
          </a:prstGeom>
        </p:spPr>
      </p:pic>
      <p:pic>
        <p:nvPicPr>
          <p:cNvPr id="7" name="Graphic 6" descr="Male with solid fill">
            <a:extLst>
              <a:ext uri="{FF2B5EF4-FFF2-40B4-BE49-F238E27FC236}">
                <a16:creationId xmlns:a16="http://schemas.microsoft.com/office/drawing/2014/main" id="{32235B0B-657D-470F-EBC1-9BD6FB9BCE5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870942" y="2020698"/>
            <a:ext cx="914400" cy="914400"/>
          </a:xfrm>
          <a:prstGeom prst="rect">
            <a:avLst/>
          </a:prstGeom>
        </p:spPr>
      </p:pic>
      <p:pic>
        <p:nvPicPr>
          <p:cNvPr id="27" name="Graphic 26" descr="Male with solid fill">
            <a:extLst>
              <a:ext uri="{FF2B5EF4-FFF2-40B4-BE49-F238E27FC236}">
                <a16:creationId xmlns:a16="http://schemas.microsoft.com/office/drawing/2014/main" id="{90EA5B44-3CC4-7ABA-8F98-306DD6ED741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436008" y="2016796"/>
            <a:ext cx="914400" cy="914400"/>
          </a:xfrm>
          <a:prstGeom prst="rect">
            <a:avLst/>
          </a:prstGeom>
        </p:spPr>
      </p:pic>
      <p:pic>
        <p:nvPicPr>
          <p:cNvPr id="28" name="Graphic 27" descr="Female with solid fill">
            <a:extLst>
              <a:ext uri="{FF2B5EF4-FFF2-40B4-BE49-F238E27FC236}">
                <a16:creationId xmlns:a16="http://schemas.microsoft.com/office/drawing/2014/main" id="{EF22D003-0B4D-4821-69A3-7C397324B0E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074771" y="2047877"/>
            <a:ext cx="914400" cy="914400"/>
          </a:xfrm>
          <a:prstGeom prst="rect">
            <a:avLst/>
          </a:prstGeom>
        </p:spPr>
      </p:pic>
      <p:pic>
        <p:nvPicPr>
          <p:cNvPr id="30" name="Graphic 29" descr="Crown with solid fill">
            <a:extLst>
              <a:ext uri="{FF2B5EF4-FFF2-40B4-BE49-F238E27FC236}">
                <a16:creationId xmlns:a16="http://schemas.microsoft.com/office/drawing/2014/main" id="{FB2AB624-7D70-F76C-86F4-92B868A40D4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870942" y="1369806"/>
            <a:ext cx="914400" cy="914400"/>
          </a:xfrm>
          <a:prstGeom prst="rect">
            <a:avLst/>
          </a:prstGeom>
        </p:spPr>
      </p:pic>
      <p:pic>
        <p:nvPicPr>
          <p:cNvPr id="31" name="Graphic 30" descr="Crown with solid fill">
            <a:extLst>
              <a:ext uri="{FF2B5EF4-FFF2-40B4-BE49-F238E27FC236}">
                <a16:creationId xmlns:a16="http://schemas.microsoft.com/office/drawing/2014/main" id="{6D21C180-CF31-9B66-D016-821F6AB6477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2064408" y="1342998"/>
            <a:ext cx="914400" cy="914400"/>
          </a:xfrm>
          <a:prstGeom prst="rect">
            <a:avLst/>
          </a:prstGeom>
        </p:spPr>
      </p:pic>
      <p:sp>
        <p:nvSpPr>
          <p:cNvPr id="32" name="Arrow: Up 31">
            <a:extLst>
              <a:ext uri="{FF2B5EF4-FFF2-40B4-BE49-F238E27FC236}">
                <a16:creationId xmlns:a16="http://schemas.microsoft.com/office/drawing/2014/main" id="{9E733F9E-5CE4-9957-F7DD-93CF216B51E7}"/>
              </a:ext>
            </a:extLst>
          </p:cNvPr>
          <p:cNvSpPr/>
          <p:nvPr/>
        </p:nvSpPr>
        <p:spPr>
          <a:xfrm>
            <a:off x="9514890" y="5408707"/>
            <a:ext cx="598561" cy="92333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4501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5" grpId="0"/>
      <p:bldP spid="3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0907A-1D2D-9ABC-D078-D64259C2C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CE6D-8134-97BA-8B92-99904C39B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111658" cy="3127862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The greater the risk, the greater the incentive to be a sentinel.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e.g. The presence of young or predators results in increased sentinel efforts from adult individuals.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50520F4-A722-513A-3F0C-916AB6F2773C}"/>
              </a:ext>
            </a:extLst>
          </p:cNvPr>
          <p:cNvGrpSpPr/>
          <p:nvPr/>
        </p:nvGrpSpPr>
        <p:grpSpPr>
          <a:xfrm>
            <a:off x="6006007" y="713039"/>
            <a:ext cx="6092511" cy="5223768"/>
            <a:chOff x="6006007" y="713039"/>
            <a:chExt cx="6092511" cy="522376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330EF8-BB56-43BC-1886-CB1B5A37A0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32945" y="904275"/>
              <a:ext cx="816429" cy="78641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6D8BF52-5CAB-F31C-B0BD-5910489E4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6006007" y="4425344"/>
              <a:ext cx="945144" cy="663612"/>
            </a:xfrm>
            <a:prstGeom prst="rect">
              <a:avLst/>
            </a:prstGeom>
          </p:spPr>
        </p:pic>
        <p:pic>
          <p:nvPicPr>
            <p:cNvPr id="10" name="Picture 9" descr="A cartoon tree with a black background&#10;&#10;Description automatically generated">
              <a:extLst>
                <a:ext uri="{FF2B5EF4-FFF2-40B4-BE49-F238E27FC236}">
                  <a16:creationId xmlns:a16="http://schemas.microsoft.com/office/drawing/2014/main" id="{521AE859-A3AD-C0D2-783E-9C6418257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44980" y="3698575"/>
              <a:ext cx="1453538" cy="145353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DF020F2-F3BF-EB03-0200-22CF5E2C7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93959" y="4026069"/>
              <a:ext cx="324668" cy="31273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841D63-2D98-04B7-6AF6-0857113099F3}"/>
                </a:ext>
              </a:extLst>
            </p:cNvPr>
            <p:cNvSpPr txBox="1"/>
            <p:nvPr/>
          </p:nvSpPr>
          <p:spPr>
            <a:xfrm rot="17935129">
              <a:off x="5841019" y="2082863"/>
              <a:ext cx="1974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Sentinel present</a:t>
              </a: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4FBBE939-A225-7BBF-5321-D5BCCA70D44F}"/>
                </a:ext>
              </a:extLst>
            </p:cNvPr>
            <p:cNvCxnSpPr>
              <a:cxnSpLocks/>
              <a:stCxn id="8" idx="2"/>
              <a:endCxn id="22" idx="3"/>
            </p:cNvCxnSpPr>
            <p:nvPr/>
          </p:nvCxnSpPr>
          <p:spPr>
            <a:xfrm rot="5400000">
              <a:off x="7455624" y="2952176"/>
              <a:ext cx="2547025" cy="24049"/>
            </a:xfrm>
            <a:prstGeom prst="curved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42A7D2A-AB4B-EF46-CB52-1E3372300A99}"/>
                </a:ext>
              </a:extLst>
            </p:cNvPr>
            <p:cNvSpPr txBox="1"/>
            <p:nvPr/>
          </p:nvSpPr>
          <p:spPr>
            <a:xfrm rot="16200000">
              <a:off x="7545341" y="2644753"/>
              <a:ext cx="1974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Sentinel Absent</a:t>
              </a:r>
            </a:p>
          </p:txBody>
        </p:sp>
        <p:cxnSp>
          <p:nvCxnSpPr>
            <p:cNvPr id="15" name="Connector: Curved 14">
              <a:extLst>
                <a:ext uri="{FF2B5EF4-FFF2-40B4-BE49-F238E27FC236}">
                  <a16:creationId xmlns:a16="http://schemas.microsoft.com/office/drawing/2014/main" id="{320C7DF7-CC9E-B0D3-21DB-A116EB9645D6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007301" y="4693039"/>
              <a:ext cx="1267441" cy="7360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8846ACE-27CF-BA2E-EE5F-9751D6D8A0EA}"/>
                </a:ext>
              </a:extLst>
            </p:cNvPr>
            <p:cNvSpPr txBox="1"/>
            <p:nvPr/>
          </p:nvSpPr>
          <p:spPr>
            <a:xfrm>
              <a:off x="7212127" y="4338800"/>
              <a:ext cx="84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rgbClr val="FF0000"/>
                  </a:solidFill>
                  <a:sym typeface="Symbol" panose="05050102010706020507" pitchFamily="18" charset="2"/>
                </a:rPr>
                <a:t>  Risk</a:t>
              </a:r>
              <a:endParaRPr lang="en-CA" dirty="0">
                <a:solidFill>
                  <a:srgbClr val="FF0000"/>
                </a:solidFill>
              </a:endParaRPr>
            </a:p>
          </p:txBody>
        </p:sp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F05F99DC-54AE-0E7E-3D5C-E78539AA9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9141" y="4708132"/>
              <a:ext cx="1550219" cy="1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261523-26AD-262F-3C23-07F82D56591E}"/>
                </a:ext>
              </a:extLst>
            </p:cNvPr>
            <p:cNvSpPr txBox="1"/>
            <p:nvPr/>
          </p:nvSpPr>
          <p:spPr>
            <a:xfrm>
              <a:off x="9189141" y="4026069"/>
              <a:ext cx="15831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rgbClr val="FF0000"/>
                  </a:solidFill>
                  <a:sym typeface="Symbol" panose="05050102010706020507" pitchFamily="18" charset="2"/>
                </a:rPr>
                <a:t>Lost foraging opportunity</a:t>
              </a:r>
              <a:endParaRPr lang="en-CA" dirty="0">
                <a:solidFill>
                  <a:srgbClr val="FF0000"/>
                </a:solidFill>
              </a:endParaRPr>
            </a:p>
          </p:txBody>
        </p:sp>
        <p:cxnSp>
          <p:nvCxnSpPr>
            <p:cNvPr id="19" name="Connector: Curved 18">
              <a:extLst>
                <a:ext uri="{FF2B5EF4-FFF2-40B4-BE49-F238E27FC236}">
                  <a16:creationId xmlns:a16="http://schemas.microsoft.com/office/drawing/2014/main" id="{EBF1623F-0942-266A-66A8-A355D868753F}"/>
                </a:ext>
              </a:extLst>
            </p:cNvPr>
            <p:cNvCxnSpPr>
              <a:stCxn id="10" idx="0"/>
              <a:endCxn id="8" idx="3"/>
            </p:cNvCxnSpPr>
            <p:nvPr/>
          </p:nvCxnSpPr>
          <p:spPr>
            <a:xfrm rot="16200000" flipV="1">
              <a:off x="9060016" y="1386841"/>
              <a:ext cx="2401093" cy="2222375"/>
            </a:xfrm>
            <a:prstGeom prst="curved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14F6743-770E-9E08-53FA-7DD062AD09F5}"/>
                </a:ext>
              </a:extLst>
            </p:cNvPr>
            <p:cNvSpPr txBox="1"/>
            <p:nvPr/>
          </p:nvSpPr>
          <p:spPr>
            <a:xfrm>
              <a:off x="9189141" y="4767921"/>
              <a:ext cx="18387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tx2">
                      <a:lumMod val="50000"/>
                      <a:lumOff val="50000"/>
                    </a:schemeClr>
                  </a:solidFill>
                  <a:sym typeface="Symbol" panose="05050102010706020507" pitchFamily="18" charset="2"/>
                </a:rPr>
                <a:t>Earlier threat detection</a:t>
              </a:r>
            </a:p>
            <a:p>
              <a:endParaRPr lang="en-CA" b="1" dirty="0">
                <a:solidFill>
                  <a:schemeClr val="tx2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21" name="Graphic 20" descr="Full battery with solid fill">
              <a:extLst>
                <a:ext uri="{FF2B5EF4-FFF2-40B4-BE49-F238E27FC236}">
                  <a16:creationId xmlns:a16="http://schemas.microsoft.com/office/drawing/2014/main" id="{48F53F36-3358-9F51-0E5A-3169650CC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61427" y="5022407"/>
              <a:ext cx="914400" cy="914400"/>
            </a:xfrm>
            <a:prstGeom prst="rect">
              <a:avLst/>
            </a:prstGeom>
          </p:spPr>
        </p:pic>
        <p:pic>
          <p:nvPicPr>
            <p:cNvPr id="22" name="Graphic 21" descr="Battery with solid fill">
              <a:extLst>
                <a:ext uri="{FF2B5EF4-FFF2-40B4-BE49-F238E27FC236}">
                  <a16:creationId xmlns:a16="http://schemas.microsoft.com/office/drawing/2014/main" id="{33030D7D-5B9E-6EBC-7FCF-504A104B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6200000">
              <a:off x="8259911" y="4237713"/>
              <a:ext cx="914400" cy="914400"/>
            </a:xfrm>
            <a:prstGeom prst="rect">
              <a:avLst/>
            </a:prstGeom>
          </p:spPr>
        </p:pic>
        <p:pic>
          <p:nvPicPr>
            <p:cNvPr id="23" name="Graphic 22" descr="Battery charging with solid fill">
              <a:extLst>
                <a:ext uri="{FF2B5EF4-FFF2-40B4-BE49-F238E27FC236}">
                  <a16:creationId xmlns:a16="http://schemas.microsoft.com/office/drawing/2014/main" id="{FC097563-E770-7C82-6A75-434F69356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6021378" y="5022407"/>
              <a:ext cx="914400" cy="914400"/>
            </a:xfrm>
            <a:prstGeom prst="rect">
              <a:avLst/>
            </a:prstGeom>
          </p:spPr>
        </p:pic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E9F38EF3-8D4D-2936-2E89-D2E03ED7CC63}"/>
                </a:ext>
              </a:extLst>
            </p:cNvPr>
            <p:cNvCxnSpPr>
              <a:cxnSpLocks/>
              <a:stCxn id="8" idx="1"/>
              <a:endCxn id="9" idx="0"/>
            </p:cNvCxnSpPr>
            <p:nvPr/>
          </p:nvCxnSpPr>
          <p:spPr>
            <a:xfrm rot="10800000" flipV="1">
              <a:off x="6478579" y="1297482"/>
              <a:ext cx="1854366" cy="3127862"/>
            </a:xfrm>
            <a:prstGeom prst="curvedConnector2">
              <a:avLst/>
            </a:prstGeom>
            <a:ln w="38100">
              <a:solidFill>
                <a:schemeClr val="tx2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Graphic 24" descr="Empty battery with solid fill">
              <a:extLst>
                <a:ext uri="{FF2B5EF4-FFF2-40B4-BE49-F238E27FC236}">
                  <a16:creationId xmlns:a16="http://schemas.microsoft.com/office/drawing/2014/main" id="{57DBEAB6-03F8-C716-FFD9-8304CA580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0260562" y="713039"/>
              <a:ext cx="914400" cy="914400"/>
            </a:xfrm>
            <a:prstGeom prst="rect">
              <a:avLst/>
            </a:prstGeom>
          </p:spPr>
        </p:pic>
      </p:grpSp>
      <p:sp>
        <p:nvSpPr>
          <p:cNvPr id="26" name="Arrow: Up 25">
            <a:extLst>
              <a:ext uri="{FF2B5EF4-FFF2-40B4-BE49-F238E27FC236}">
                <a16:creationId xmlns:a16="http://schemas.microsoft.com/office/drawing/2014/main" id="{5B562352-0F58-9F4A-30AD-C3C7222B6E69}"/>
              </a:ext>
            </a:extLst>
          </p:cNvPr>
          <p:cNvSpPr/>
          <p:nvPr/>
        </p:nvSpPr>
        <p:spPr>
          <a:xfrm>
            <a:off x="7258619" y="5036534"/>
            <a:ext cx="745672" cy="147250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B2AB63-2520-F434-DD08-896307CE091E}"/>
              </a:ext>
            </a:extLst>
          </p:cNvPr>
          <p:cNvSpPr txBox="1"/>
          <p:nvPr/>
        </p:nvSpPr>
        <p:spPr>
          <a:xfrm>
            <a:off x="853030" y="5036534"/>
            <a:ext cx="50662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Surprisingly, the presence of outgroup rivals also increased sentinel efforts…</a:t>
            </a:r>
          </a:p>
        </p:txBody>
      </p:sp>
    </p:spTree>
    <p:extLst>
      <p:ext uri="{BB962C8B-B14F-4D97-AF65-F5344CB8AC3E}">
        <p14:creationId xmlns:p14="http://schemas.microsoft.com/office/powerpoint/2010/main" val="66771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0907A-1D2D-9ABC-D078-D64259C2C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Non-antipredator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CE6D-8134-97BA-8B92-99904C39B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306" y="1690688"/>
            <a:ext cx="5111658" cy="4866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The sentinel’s perch provides good visibility over a large area.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This could provide non-antipredator benefits to certain individuals:</a:t>
            </a:r>
          </a:p>
          <a:p>
            <a:pPr>
              <a:buFontTx/>
              <a:buChar char="-"/>
            </a:pPr>
            <a:r>
              <a:rPr lang="en-CA" dirty="0"/>
              <a:t>Territory defense</a:t>
            </a:r>
          </a:p>
          <a:p>
            <a:pPr>
              <a:buFontTx/>
              <a:buChar char="-"/>
            </a:pPr>
            <a:r>
              <a:rPr lang="en-CA" dirty="0"/>
              <a:t>Mate guarding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3FDC05B-DD0A-1B3E-DCA9-65180623516F}"/>
              </a:ext>
            </a:extLst>
          </p:cNvPr>
          <p:cNvGrpSpPr/>
          <p:nvPr/>
        </p:nvGrpSpPr>
        <p:grpSpPr>
          <a:xfrm>
            <a:off x="6006007" y="713039"/>
            <a:ext cx="6092511" cy="5223768"/>
            <a:chOff x="6006007" y="713039"/>
            <a:chExt cx="6092511" cy="522376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330EF8-BB56-43BC-1886-CB1B5A37A0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32945" y="904275"/>
              <a:ext cx="816429" cy="78641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6D8BF52-5CAB-F31C-B0BD-5910489E4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6006007" y="4425344"/>
              <a:ext cx="945144" cy="663612"/>
            </a:xfrm>
            <a:prstGeom prst="rect">
              <a:avLst/>
            </a:prstGeom>
          </p:spPr>
        </p:pic>
        <p:pic>
          <p:nvPicPr>
            <p:cNvPr id="10" name="Picture 9" descr="A cartoon tree with a black background&#10;&#10;Description automatically generated">
              <a:extLst>
                <a:ext uri="{FF2B5EF4-FFF2-40B4-BE49-F238E27FC236}">
                  <a16:creationId xmlns:a16="http://schemas.microsoft.com/office/drawing/2014/main" id="{521AE859-A3AD-C0D2-783E-9C6418257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44980" y="3698575"/>
              <a:ext cx="1453538" cy="145353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DF020F2-F3BF-EB03-0200-22CF5E2C7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93959" y="4026069"/>
              <a:ext cx="324668" cy="31273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841D63-2D98-04B7-6AF6-0857113099F3}"/>
                </a:ext>
              </a:extLst>
            </p:cNvPr>
            <p:cNvSpPr txBox="1"/>
            <p:nvPr/>
          </p:nvSpPr>
          <p:spPr>
            <a:xfrm rot="17935129">
              <a:off x="5841019" y="2082863"/>
              <a:ext cx="1974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Sentinel present</a:t>
              </a: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4FBBE939-A225-7BBF-5321-D5BCCA70D44F}"/>
                </a:ext>
              </a:extLst>
            </p:cNvPr>
            <p:cNvCxnSpPr>
              <a:cxnSpLocks/>
              <a:stCxn id="8" idx="2"/>
              <a:endCxn id="22" idx="3"/>
            </p:cNvCxnSpPr>
            <p:nvPr/>
          </p:nvCxnSpPr>
          <p:spPr>
            <a:xfrm rot="5400000">
              <a:off x="7455624" y="2952176"/>
              <a:ext cx="2547025" cy="24049"/>
            </a:xfrm>
            <a:prstGeom prst="curved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42A7D2A-AB4B-EF46-CB52-1E3372300A99}"/>
                </a:ext>
              </a:extLst>
            </p:cNvPr>
            <p:cNvSpPr txBox="1"/>
            <p:nvPr/>
          </p:nvSpPr>
          <p:spPr>
            <a:xfrm rot="16200000">
              <a:off x="7545341" y="2644753"/>
              <a:ext cx="1974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Sentinel Absent</a:t>
              </a:r>
            </a:p>
          </p:txBody>
        </p:sp>
        <p:cxnSp>
          <p:nvCxnSpPr>
            <p:cNvPr id="15" name="Connector: Curved 14">
              <a:extLst>
                <a:ext uri="{FF2B5EF4-FFF2-40B4-BE49-F238E27FC236}">
                  <a16:creationId xmlns:a16="http://schemas.microsoft.com/office/drawing/2014/main" id="{320C7DF7-CC9E-B0D3-21DB-A116EB9645D6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007301" y="4693039"/>
              <a:ext cx="1267441" cy="7360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8846ACE-27CF-BA2E-EE5F-9751D6D8A0EA}"/>
                </a:ext>
              </a:extLst>
            </p:cNvPr>
            <p:cNvSpPr txBox="1"/>
            <p:nvPr/>
          </p:nvSpPr>
          <p:spPr>
            <a:xfrm>
              <a:off x="7212127" y="4338800"/>
              <a:ext cx="8414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rgbClr val="FF0000"/>
                  </a:solidFill>
                  <a:sym typeface="Symbol" panose="05050102010706020507" pitchFamily="18" charset="2"/>
                </a:rPr>
                <a:t>  Risk</a:t>
              </a:r>
              <a:endParaRPr lang="en-CA" dirty="0">
                <a:solidFill>
                  <a:srgbClr val="FF0000"/>
                </a:solidFill>
              </a:endParaRPr>
            </a:p>
          </p:txBody>
        </p:sp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F05F99DC-54AE-0E7E-3D5C-E78539AA9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9141" y="4708132"/>
              <a:ext cx="1550219" cy="1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261523-26AD-262F-3C23-07F82D56591E}"/>
                </a:ext>
              </a:extLst>
            </p:cNvPr>
            <p:cNvSpPr txBox="1"/>
            <p:nvPr/>
          </p:nvSpPr>
          <p:spPr>
            <a:xfrm>
              <a:off x="9189141" y="4026069"/>
              <a:ext cx="15831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rgbClr val="FF0000"/>
                  </a:solidFill>
                  <a:sym typeface="Symbol" panose="05050102010706020507" pitchFamily="18" charset="2"/>
                </a:rPr>
                <a:t>Lost foraging opportunity</a:t>
              </a:r>
              <a:endParaRPr lang="en-CA" dirty="0">
                <a:solidFill>
                  <a:srgbClr val="FF0000"/>
                </a:solidFill>
              </a:endParaRPr>
            </a:p>
          </p:txBody>
        </p:sp>
        <p:cxnSp>
          <p:nvCxnSpPr>
            <p:cNvPr id="19" name="Connector: Curved 18">
              <a:extLst>
                <a:ext uri="{FF2B5EF4-FFF2-40B4-BE49-F238E27FC236}">
                  <a16:creationId xmlns:a16="http://schemas.microsoft.com/office/drawing/2014/main" id="{EBF1623F-0942-266A-66A8-A355D868753F}"/>
                </a:ext>
              </a:extLst>
            </p:cNvPr>
            <p:cNvCxnSpPr>
              <a:stCxn id="10" idx="0"/>
              <a:endCxn id="8" idx="3"/>
            </p:cNvCxnSpPr>
            <p:nvPr/>
          </p:nvCxnSpPr>
          <p:spPr>
            <a:xfrm rot="16200000" flipV="1">
              <a:off x="9060016" y="1386841"/>
              <a:ext cx="2401093" cy="2222375"/>
            </a:xfrm>
            <a:prstGeom prst="curved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14F6743-770E-9E08-53FA-7DD062AD09F5}"/>
                </a:ext>
              </a:extLst>
            </p:cNvPr>
            <p:cNvSpPr txBox="1"/>
            <p:nvPr/>
          </p:nvSpPr>
          <p:spPr>
            <a:xfrm>
              <a:off x="9189141" y="4767921"/>
              <a:ext cx="18387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tx2">
                      <a:lumMod val="50000"/>
                      <a:lumOff val="50000"/>
                    </a:schemeClr>
                  </a:solidFill>
                  <a:sym typeface="Symbol" panose="05050102010706020507" pitchFamily="18" charset="2"/>
                </a:rPr>
                <a:t>Earlier threat detection</a:t>
              </a:r>
            </a:p>
            <a:p>
              <a:endParaRPr lang="en-CA" b="1" dirty="0">
                <a:solidFill>
                  <a:schemeClr val="tx2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21" name="Graphic 20" descr="Full battery with solid fill">
              <a:extLst>
                <a:ext uri="{FF2B5EF4-FFF2-40B4-BE49-F238E27FC236}">
                  <a16:creationId xmlns:a16="http://schemas.microsoft.com/office/drawing/2014/main" id="{48F53F36-3358-9F51-0E5A-3169650CC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961427" y="5022407"/>
              <a:ext cx="914400" cy="914400"/>
            </a:xfrm>
            <a:prstGeom prst="rect">
              <a:avLst/>
            </a:prstGeom>
          </p:spPr>
        </p:pic>
        <p:pic>
          <p:nvPicPr>
            <p:cNvPr id="22" name="Graphic 21" descr="Battery with solid fill">
              <a:extLst>
                <a:ext uri="{FF2B5EF4-FFF2-40B4-BE49-F238E27FC236}">
                  <a16:creationId xmlns:a16="http://schemas.microsoft.com/office/drawing/2014/main" id="{33030D7D-5B9E-6EBC-7FCF-504A104B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6200000">
              <a:off x="8259911" y="4237713"/>
              <a:ext cx="914400" cy="914400"/>
            </a:xfrm>
            <a:prstGeom prst="rect">
              <a:avLst/>
            </a:prstGeom>
          </p:spPr>
        </p:pic>
        <p:pic>
          <p:nvPicPr>
            <p:cNvPr id="23" name="Graphic 22" descr="Battery charging with solid fill">
              <a:extLst>
                <a:ext uri="{FF2B5EF4-FFF2-40B4-BE49-F238E27FC236}">
                  <a16:creationId xmlns:a16="http://schemas.microsoft.com/office/drawing/2014/main" id="{FC097563-E770-7C82-6A75-434F69356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6021378" y="5022407"/>
              <a:ext cx="914400" cy="914400"/>
            </a:xfrm>
            <a:prstGeom prst="rect">
              <a:avLst/>
            </a:prstGeom>
          </p:spPr>
        </p:pic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E9F38EF3-8D4D-2936-2E89-D2E03ED7CC63}"/>
                </a:ext>
              </a:extLst>
            </p:cNvPr>
            <p:cNvCxnSpPr>
              <a:cxnSpLocks/>
              <a:stCxn id="8" idx="1"/>
              <a:endCxn id="9" idx="0"/>
            </p:cNvCxnSpPr>
            <p:nvPr/>
          </p:nvCxnSpPr>
          <p:spPr>
            <a:xfrm rot="10800000" flipV="1">
              <a:off x="6478579" y="1297482"/>
              <a:ext cx="1854366" cy="3127862"/>
            </a:xfrm>
            <a:prstGeom prst="curvedConnector2">
              <a:avLst/>
            </a:prstGeom>
            <a:ln w="38100">
              <a:solidFill>
                <a:schemeClr val="tx2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Graphic 24" descr="Empty battery with solid fill">
              <a:extLst>
                <a:ext uri="{FF2B5EF4-FFF2-40B4-BE49-F238E27FC236}">
                  <a16:creationId xmlns:a16="http://schemas.microsoft.com/office/drawing/2014/main" id="{57DBEAB6-03F8-C716-FFD9-8304CA580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0260562" y="713039"/>
              <a:ext cx="914400" cy="914400"/>
            </a:xfrm>
            <a:prstGeom prst="rect">
              <a:avLst/>
            </a:prstGeom>
          </p:spPr>
        </p:pic>
      </p:grpSp>
      <p:sp>
        <p:nvSpPr>
          <p:cNvPr id="29" name="Arrow: Up 28">
            <a:extLst>
              <a:ext uri="{FF2B5EF4-FFF2-40B4-BE49-F238E27FC236}">
                <a16:creationId xmlns:a16="http://schemas.microsoft.com/office/drawing/2014/main" id="{0D43E25B-278A-F0B4-8BED-C9A4415CC314}"/>
              </a:ext>
            </a:extLst>
          </p:cNvPr>
          <p:cNvSpPr/>
          <p:nvPr/>
        </p:nvSpPr>
        <p:spPr>
          <a:xfrm>
            <a:off x="9514890" y="5408707"/>
            <a:ext cx="598561" cy="92333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6987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0907A-1D2D-9ABC-D078-D64259C2C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Chapter 2 -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CE6D-8134-97BA-8B92-99904C39B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874"/>
            <a:ext cx="10515600" cy="4995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Both intrinsic and extrinsic factors could have great effects on sentinel decision-making:</a:t>
            </a:r>
          </a:p>
          <a:p>
            <a:pPr>
              <a:buFontTx/>
              <a:buChar char="-"/>
            </a:pPr>
            <a:r>
              <a:rPr lang="en-CA" b="1" dirty="0"/>
              <a:t>Energetic availability </a:t>
            </a:r>
            <a:r>
              <a:rPr lang="en-CA" b="1" dirty="0">
                <a:sym typeface="Symbol" panose="05050102010706020507" pitchFamily="18" charset="2"/>
              </a:rPr>
              <a:t> =  Sentinel behaviour</a:t>
            </a:r>
          </a:p>
          <a:p>
            <a:pPr>
              <a:buFontTx/>
              <a:buChar char="-"/>
            </a:pPr>
            <a:r>
              <a:rPr lang="en-CA" b="1" dirty="0">
                <a:sym typeface="Symbol" panose="05050102010706020507" pitchFamily="18" charset="2"/>
              </a:rPr>
              <a:t>Risk  =  Sentinel behaviour</a:t>
            </a:r>
          </a:p>
          <a:p>
            <a:pPr marL="0" indent="0">
              <a:buNone/>
            </a:pPr>
            <a:endParaRPr lang="en-CA" dirty="0">
              <a:sym typeface="Symbol" panose="05050102010706020507" pitchFamily="18" charset="2"/>
            </a:endParaRPr>
          </a:p>
          <a:p>
            <a:pPr marL="0" indent="0">
              <a:buNone/>
            </a:pPr>
            <a:r>
              <a:rPr lang="en-CA" dirty="0">
                <a:sym typeface="Symbol" panose="05050102010706020507" pitchFamily="18" charset="2"/>
              </a:rPr>
              <a:t>Habitat can affect these factors, in turn affecting sentinel behaviour (e.g. Urban vs Natural environments).</a:t>
            </a:r>
          </a:p>
          <a:p>
            <a:pPr marL="0" indent="0">
              <a:buNone/>
            </a:pPr>
            <a:endParaRPr lang="en-CA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270494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1B193-8EA8-D5CB-A349-A14CCCE96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CA" b="1" dirty="0"/>
              <a:t>Chapter 3:</a:t>
            </a:r>
            <a:br>
              <a:rPr lang="en-CA" b="1" dirty="0"/>
            </a:br>
            <a:br>
              <a:rPr lang="en-CA" dirty="0"/>
            </a:br>
            <a:r>
              <a:rPr lang="en-CA" dirty="0"/>
              <a:t>Heads Up!</a:t>
            </a:r>
            <a:br>
              <a:rPr lang="en-CA" dirty="0"/>
            </a:br>
            <a:r>
              <a:rPr lang="en-CA" dirty="0"/>
              <a:t>Social Vigilance Behaviour in American Crows</a:t>
            </a:r>
          </a:p>
        </p:txBody>
      </p:sp>
    </p:spTree>
    <p:extLst>
      <p:ext uri="{BB962C8B-B14F-4D97-AF65-F5344CB8AC3E}">
        <p14:creationId xmlns:p14="http://schemas.microsoft.com/office/powerpoint/2010/main" val="1416670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B79F9-C23B-4316-6580-15985D83B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 important trade-off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4256B-E465-1A59-13CD-76129C18B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A careful balance between two essential needs must be maintained</a:t>
            </a: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9BD0CA3A-C033-68E8-CBF4-B28845493FC9}"/>
              </a:ext>
            </a:extLst>
          </p:cNvPr>
          <p:cNvSpPr/>
          <p:nvPr/>
        </p:nvSpPr>
        <p:spPr>
          <a:xfrm>
            <a:off x="5624384" y="4211359"/>
            <a:ext cx="943232" cy="95076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2B7AF6-1D43-255D-EB2F-1CC53CECD307}"/>
              </a:ext>
            </a:extLst>
          </p:cNvPr>
          <p:cNvSpPr/>
          <p:nvPr/>
        </p:nvSpPr>
        <p:spPr>
          <a:xfrm>
            <a:off x="2815281" y="4001294"/>
            <a:ext cx="6561438" cy="2100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079065-6C57-5379-DFE8-F2D3EC8ADD08}"/>
              </a:ext>
            </a:extLst>
          </p:cNvPr>
          <p:cNvSpPr txBox="1"/>
          <p:nvPr/>
        </p:nvSpPr>
        <p:spPr>
          <a:xfrm>
            <a:off x="2815281" y="4211359"/>
            <a:ext cx="882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/>
              <a:t>Eat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51DE48-F286-47D4-2EDF-B2F4BE76F63F}"/>
              </a:ext>
            </a:extLst>
          </p:cNvPr>
          <p:cNvSpPr txBox="1"/>
          <p:nvPr/>
        </p:nvSpPr>
        <p:spPr>
          <a:xfrm>
            <a:off x="7474263" y="4211358"/>
            <a:ext cx="297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/>
              <a:t>Not be eaten</a:t>
            </a:r>
          </a:p>
        </p:txBody>
      </p:sp>
    </p:spTree>
    <p:extLst>
      <p:ext uri="{BB962C8B-B14F-4D97-AF65-F5344CB8AC3E}">
        <p14:creationId xmlns:p14="http://schemas.microsoft.com/office/powerpoint/2010/main" val="3926803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3401A-9949-8D3F-3FDE-6EAE44C47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sz="5400" dirty="0" err="1"/>
              <a:t>Urbanization</a:t>
            </a:r>
            <a:endParaRPr lang="fr-CA" sz="5400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0C0EC-9C85-69CB-79AD-2620720D46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The shift in human population from rural to urban areas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4DB174B-74ED-7D81-25FC-15843A3DE0F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2" y="740118"/>
            <a:ext cx="5554082" cy="53777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C462E6-5F90-DD07-A7CA-35739AD3EFD3}"/>
              </a:ext>
            </a:extLst>
          </p:cNvPr>
          <p:cNvSpPr txBox="1"/>
          <p:nvPr/>
        </p:nvSpPr>
        <p:spPr>
          <a:xfrm>
            <a:off x="349113" y="6335395"/>
            <a:ext cx="59107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alibri"/>
                <a:cs typeface="Arial"/>
              </a:rPr>
              <a:t>NY Times, 2019</a:t>
            </a:r>
            <a:endParaRPr lang="en-US" dirty="0">
              <a:solidFill>
                <a:schemeClr val="bg1">
                  <a:lumMod val="75000"/>
                </a:schemeClr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3672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3401A-9949-8D3F-3FDE-6EAE44C47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sz="5400" dirty="0" err="1"/>
              <a:t>Urbanization</a:t>
            </a:r>
            <a:endParaRPr lang="fr-CA" sz="5400" dirty="0">
              <a:cs typeface="Calibri Light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201AA13-75F0-22FD-568D-C495CAFAF99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17169" y="1312094"/>
            <a:ext cx="5164404" cy="53784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3F66E2-7A61-93CC-A187-1272F486ED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fr-CA" dirty="0">
                <a:cs typeface="Calibri"/>
              </a:rPr>
              <a:t>Leads to changes in the </a:t>
            </a:r>
            <a:r>
              <a:rPr lang="fr-CA" dirty="0" err="1">
                <a:cs typeface="Calibri"/>
              </a:rPr>
              <a:t>environment</a:t>
            </a:r>
            <a:r>
              <a:rPr lang="fr-CA" dirty="0">
                <a:cs typeface="Calibri"/>
              </a:rPr>
              <a:t>:</a:t>
            </a:r>
          </a:p>
          <a:p>
            <a:r>
              <a:rPr lang="fr-CA" dirty="0">
                <a:sym typeface="Symbol" panose="05050102010706020507" pitchFamily="18" charset="2"/>
              </a:rPr>
              <a:t> Lines of </a:t>
            </a:r>
            <a:r>
              <a:rPr lang="fr-CA" dirty="0" err="1">
                <a:sym typeface="Symbol" panose="05050102010706020507" pitchFamily="18" charset="2"/>
              </a:rPr>
              <a:t>sight</a:t>
            </a:r>
            <a:endParaRPr lang="fr-CA" dirty="0">
              <a:sym typeface="Symbol" panose="05050102010706020507" pitchFamily="18" charset="2"/>
            </a:endParaRPr>
          </a:p>
          <a:p>
            <a:r>
              <a:rPr lang="fr-CA" dirty="0">
                <a:sym typeface="Symbol" panose="05050102010706020507" pitchFamily="18" charset="2"/>
              </a:rPr>
              <a:t> Human-animal interactions</a:t>
            </a:r>
            <a:endParaRPr lang="fr-CA" dirty="0">
              <a:cs typeface="Calibri"/>
            </a:endParaRPr>
          </a:p>
          <a:p>
            <a:r>
              <a:rPr lang="fr-CA" dirty="0">
                <a:sym typeface="Symbol" panose="05050102010706020507" pitchFamily="18" charset="2"/>
              </a:rPr>
              <a:t> Green </a:t>
            </a:r>
            <a:r>
              <a:rPr lang="fr-CA" dirty="0" err="1">
                <a:sym typeface="Symbol" panose="05050102010706020507" pitchFamily="18" charset="2"/>
              </a:rPr>
              <a:t>spaces</a:t>
            </a:r>
            <a:endParaRPr lang="fr-CA" dirty="0">
              <a:cs typeface="Calibri"/>
            </a:endParaRPr>
          </a:p>
          <a:p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EB7D12-AA53-A4A2-2E6D-968145405496}"/>
              </a:ext>
            </a:extLst>
          </p:cNvPr>
          <p:cNvSpPr txBox="1"/>
          <p:nvPr/>
        </p:nvSpPr>
        <p:spPr>
          <a:xfrm>
            <a:off x="6281283" y="6488668"/>
            <a:ext cx="59107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alibri"/>
                <a:cs typeface="Arial"/>
              </a:rPr>
              <a:t>NY Times, 2019</a:t>
            </a:r>
            <a:endParaRPr lang="en-US" dirty="0">
              <a:solidFill>
                <a:schemeClr val="bg1">
                  <a:lumMod val="75000"/>
                </a:schemeClr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83162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7459A-DA7F-5B8D-0507-E9524EBDB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Urbanization</a:t>
            </a:r>
            <a:endParaRPr lang="fr-CA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F4546-FA4B-ABD1-131B-711A8EBAE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8484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CA" dirty="0">
                <a:cs typeface="Calibri"/>
              </a:rPr>
              <a:t>Urban areas are not </a:t>
            </a:r>
            <a:r>
              <a:rPr lang="fr-CA" dirty="0" err="1">
                <a:cs typeface="Calibri"/>
              </a:rPr>
              <a:t>uniform</a:t>
            </a:r>
            <a:r>
              <a:rPr lang="fr-CA" dirty="0">
                <a:cs typeface="Calibri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361FC7-1307-3DF0-99A2-7FBD39CCFA55}"/>
              </a:ext>
            </a:extLst>
          </p:cNvPr>
          <p:cNvSpPr txBox="1"/>
          <p:nvPr/>
        </p:nvSpPr>
        <p:spPr>
          <a:xfrm>
            <a:off x="838201" y="3111318"/>
            <a:ext cx="4584840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sz="2800" dirty="0"/>
              <a:t>Has </a:t>
            </a:r>
            <a:r>
              <a:rPr lang="fr-CA" sz="2800" dirty="0" err="1"/>
              <a:t>negative</a:t>
            </a:r>
            <a:r>
              <a:rPr lang="fr-CA" sz="2800" dirty="0"/>
              <a:t> </a:t>
            </a:r>
            <a:r>
              <a:rPr lang="fr-CA" sz="2800" dirty="0" err="1"/>
              <a:t>effects</a:t>
            </a:r>
            <a:r>
              <a:rPr lang="fr-CA" sz="2800" dirty="0"/>
              <a:t> on </a:t>
            </a:r>
            <a:r>
              <a:rPr lang="fr-CA" sz="2800" dirty="0" err="1"/>
              <a:t>many</a:t>
            </a:r>
            <a:r>
              <a:rPr lang="fr-CA" sz="2800" dirty="0"/>
              <a:t> </a:t>
            </a:r>
            <a:r>
              <a:rPr lang="fr-CA" sz="2800" dirty="0" err="1"/>
              <a:t>species</a:t>
            </a:r>
            <a:r>
              <a:rPr lang="fr-CA" sz="2800" dirty="0"/>
              <a:t>; </a:t>
            </a:r>
            <a:r>
              <a:rPr lang="fr-CA" sz="2800" dirty="0" err="1"/>
              <a:t>associated</a:t>
            </a:r>
            <a:r>
              <a:rPr lang="fr-CA" sz="2800" dirty="0"/>
              <a:t> </a:t>
            </a:r>
            <a:r>
              <a:rPr lang="fr-CA" sz="2800" dirty="0" err="1"/>
              <a:t>with</a:t>
            </a:r>
            <a:r>
              <a:rPr lang="fr-CA" sz="2800" dirty="0"/>
              <a:t> the global </a:t>
            </a:r>
            <a:r>
              <a:rPr lang="fr-CA" sz="2800" dirty="0" err="1"/>
              <a:t>loss</a:t>
            </a:r>
            <a:r>
              <a:rPr lang="fr-CA" sz="2800" dirty="0"/>
              <a:t> of </a:t>
            </a:r>
            <a:r>
              <a:rPr lang="fr-CA" sz="2800" dirty="0" err="1"/>
              <a:t>biodiversity</a:t>
            </a:r>
            <a:endParaRPr lang="fr-CA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379DA4-FA7A-EE5D-6588-5E8281554C70}"/>
              </a:ext>
            </a:extLst>
          </p:cNvPr>
          <p:cNvSpPr txBox="1"/>
          <p:nvPr/>
        </p:nvSpPr>
        <p:spPr>
          <a:xfrm>
            <a:off x="5219" y="6487439"/>
            <a:ext cx="12191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solidFill>
                  <a:schemeClr val="bg1">
                    <a:lumMod val="75000"/>
                  </a:schemeClr>
                </a:solidFill>
                <a:latin typeface="Calibri"/>
                <a:cs typeface="Arial"/>
              </a:rPr>
              <a:t>Kowarik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alibri"/>
                <a:cs typeface="Arial"/>
              </a:rPr>
              <a:t> I. 2011</a:t>
            </a:r>
            <a:endParaRPr lang="en-US" dirty="0">
              <a:solidFill>
                <a:schemeClr val="bg1">
                  <a:lumMod val="75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9" name="Picture 8" descr="A carpet with a map of buildings and roads&#10;&#10;Description automatically generated">
            <a:extLst>
              <a:ext uri="{FF2B5EF4-FFF2-40B4-BE49-F238E27FC236}">
                <a16:creationId xmlns:a16="http://schemas.microsoft.com/office/drawing/2014/main" id="{D2841ACE-646F-8FFE-6F74-0DD5A158F1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49904"/>
            <a:ext cx="5538281" cy="360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23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F046B-7D07-257C-9DD6-F733E1BA1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Can </a:t>
            </a:r>
            <a:r>
              <a:rPr lang="fr-CA" dirty="0" err="1"/>
              <a:t>species</a:t>
            </a:r>
            <a:r>
              <a:rPr lang="fr-CA" dirty="0"/>
              <a:t> </a:t>
            </a:r>
            <a:r>
              <a:rPr lang="fr-CA" dirty="0" err="1"/>
              <a:t>be</a:t>
            </a:r>
            <a:r>
              <a:rPr lang="fr-CA" dirty="0"/>
              <a:t> </a:t>
            </a:r>
            <a:r>
              <a:rPr lang="fr-CA" dirty="0" err="1"/>
              <a:t>successful</a:t>
            </a:r>
            <a:r>
              <a:rPr lang="fr-CA" dirty="0"/>
              <a:t> in </a:t>
            </a:r>
            <a:r>
              <a:rPr lang="fr-CA" dirty="0" err="1"/>
              <a:t>cities</a:t>
            </a:r>
            <a:r>
              <a:rPr lang="fr-CA" dirty="0"/>
              <a:t>?</a:t>
            </a:r>
            <a:endParaRPr lang="fr-CA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54065-511F-BF3C-1356-F835ED5A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CA" dirty="0">
                <a:ea typeface="+mn-lt"/>
                <a:cs typeface="+mn-lt"/>
              </a:rPr>
              <a:t>Will depend on species’ traits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0D15A7-2E48-8109-88F2-699532255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173" y="1822169"/>
            <a:ext cx="5472298" cy="38522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492E88-96F1-8AC1-9EC6-FF7373823B3A}"/>
              </a:ext>
            </a:extLst>
          </p:cNvPr>
          <p:cNvSpPr txBox="1"/>
          <p:nvPr/>
        </p:nvSpPr>
        <p:spPr>
          <a:xfrm>
            <a:off x="6653776" y="5674294"/>
            <a:ext cx="506552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0" i="0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Isaksson, C. (2018)</a:t>
            </a:r>
            <a:endParaRPr lang="en-CA" dirty="0">
              <a:solidFill>
                <a:schemeClr val="bg1">
                  <a:lumMod val="75000"/>
                </a:schemeClr>
              </a:solidFill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2777F1-1671-6554-62A4-89C306515FD2}"/>
              </a:ext>
            </a:extLst>
          </p:cNvPr>
          <p:cNvSpPr txBox="1"/>
          <p:nvPr/>
        </p:nvSpPr>
        <p:spPr>
          <a:xfrm>
            <a:off x="838200" y="2256216"/>
            <a:ext cx="5175250" cy="31085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sz="2800" dirty="0" err="1"/>
              <a:t>Advantageous</a:t>
            </a:r>
            <a:r>
              <a:rPr lang="fr-CA" sz="2800" dirty="0"/>
              <a:t> traits:</a:t>
            </a:r>
            <a:endParaRPr lang="fr-CA" sz="2800" dirty="0"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CA" sz="2800" dirty="0" err="1"/>
              <a:t>Adaptability</a:t>
            </a:r>
            <a:endParaRPr lang="fr-CA" sz="2800" dirty="0"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CA" sz="2800" dirty="0"/>
              <a:t>A </a:t>
            </a:r>
            <a:r>
              <a:rPr lang="fr-CA" sz="2800" dirty="0" err="1"/>
              <a:t>generalist</a:t>
            </a:r>
            <a:r>
              <a:rPr lang="fr-CA" sz="2800" dirty="0"/>
              <a:t> nature</a:t>
            </a:r>
            <a:endParaRPr lang="fr-CA" sz="2800" dirty="0"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CA" sz="2800" dirty="0"/>
              <a:t>An </a:t>
            </a:r>
            <a:r>
              <a:rPr lang="fr-CA" sz="2800" dirty="0" err="1"/>
              <a:t>omnivorous</a:t>
            </a:r>
            <a:r>
              <a:rPr lang="fr-CA" sz="2800" dirty="0"/>
              <a:t> </a:t>
            </a:r>
            <a:r>
              <a:rPr lang="fr-CA" sz="2800" dirty="0" err="1"/>
              <a:t>diet</a:t>
            </a:r>
            <a:endParaRPr lang="fr-CA" sz="2800" dirty="0"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CA" sz="2800" dirty="0">
                <a:cs typeface="Calibri"/>
              </a:rPr>
              <a:t>Intelligence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C866F9-7C15-4282-46DE-4E2E26764159}"/>
              </a:ext>
            </a:extLst>
          </p:cNvPr>
          <p:cNvSpPr txBox="1"/>
          <p:nvPr/>
        </p:nvSpPr>
        <p:spPr>
          <a:xfrm>
            <a:off x="-1" y="6487438"/>
            <a:ext cx="110698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solidFill>
                  <a:schemeClr val="bg1">
                    <a:lumMod val="75000"/>
                  </a:schemeClr>
                </a:solidFill>
                <a:cs typeface="Calibri"/>
              </a:rPr>
              <a:t>Patankar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cs typeface="Calibri"/>
              </a:rPr>
              <a:t> S et al. 2021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89E4C4-11A4-F8B9-58AB-66303F1B0A6A}"/>
              </a:ext>
            </a:extLst>
          </p:cNvPr>
          <p:cNvSpPr/>
          <p:nvPr/>
        </p:nvSpPr>
        <p:spPr>
          <a:xfrm>
            <a:off x="7500135" y="4674742"/>
            <a:ext cx="246580" cy="164386"/>
          </a:xfrm>
          <a:prstGeom prst="rect">
            <a:avLst/>
          </a:prstGeom>
          <a:solidFill>
            <a:srgbClr val="B2CDC8"/>
          </a:solidFill>
          <a:ln>
            <a:solidFill>
              <a:srgbClr val="B2CD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5293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BE89F-7B4C-7BC3-13A2-696F4333A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584"/>
            <a:ext cx="10515600" cy="1325563"/>
          </a:xfrm>
        </p:spPr>
        <p:txBody>
          <a:bodyPr/>
          <a:lstStyle/>
          <a:p>
            <a:r>
              <a:rPr lang="fr-CA" dirty="0"/>
              <a:t>American crows in </a:t>
            </a:r>
            <a:r>
              <a:rPr lang="fr-CA" dirty="0" err="1"/>
              <a:t>urban</a:t>
            </a:r>
            <a:r>
              <a:rPr lang="fr-CA" dirty="0"/>
              <a:t> areas</a:t>
            </a:r>
            <a:endParaRPr lang="fr-CA" dirty="0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BB40F2-11A6-42F3-8065-6B246686EC97}"/>
              </a:ext>
            </a:extLst>
          </p:cNvPr>
          <p:cNvSpPr txBox="1"/>
          <p:nvPr/>
        </p:nvSpPr>
        <p:spPr>
          <a:xfrm>
            <a:off x="1385720" y="5908921"/>
            <a:ext cx="5248469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0" i="0" dirty="0">
                <a:effectLst/>
              </a:rPr>
              <a:t>American crow population increasing in urban areas over the last 5 decades</a:t>
            </a:r>
          </a:p>
          <a:p>
            <a:r>
              <a:rPr lang="en-US" b="0" i="0" dirty="0" err="1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Marzluff</a:t>
            </a:r>
            <a:r>
              <a:rPr lang="en-US" b="0" i="0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 </a:t>
            </a:r>
            <a:r>
              <a:rPr lang="en-US" b="0" i="1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et al.</a:t>
            </a:r>
            <a:r>
              <a:rPr lang="en-US" b="0" i="0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(2001)</a:t>
            </a:r>
            <a:endParaRPr lang="en-CA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3E0DAD-F38C-9236-58A7-69A469B25E30}"/>
              </a:ext>
            </a:extLst>
          </p:cNvPr>
          <p:cNvSpPr txBox="1"/>
          <p:nvPr/>
        </p:nvSpPr>
        <p:spPr>
          <a:xfrm>
            <a:off x="7347927" y="2717639"/>
            <a:ext cx="5073526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sz="2800" dirty="0">
                <a:cs typeface="Calibri"/>
              </a:rPr>
              <a:t>How </a:t>
            </a:r>
            <a:r>
              <a:rPr lang="fr-CA" sz="2800" dirty="0" err="1">
                <a:cs typeface="Calibri"/>
              </a:rPr>
              <a:t>could</a:t>
            </a:r>
            <a:r>
              <a:rPr lang="fr-CA" sz="2800" dirty="0">
                <a:cs typeface="Calibri"/>
              </a:rPr>
              <a:t> the use of </a:t>
            </a:r>
            <a:r>
              <a:rPr lang="fr-CA" sz="2800" dirty="0" err="1">
                <a:cs typeface="Calibri"/>
              </a:rPr>
              <a:t>sentinel</a:t>
            </a:r>
            <a:r>
              <a:rPr lang="fr-CA" sz="2800" dirty="0">
                <a:cs typeface="Calibri"/>
              </a:rPr>
              <a:t> </a:t>
            </a:r>
            <a:r>
              <a:rPr lang="fr-CA" sz="2800" dirty="0" err="1">
                <a:cs typeface="Calibri"/>
              </a:rPr>
              <a:t>behaviour</a:t>
            </a:r>
            <a:r>
              <a:rPr lang="fr-CA" sz="2800" dirty="0">
                <a:cs typeface="Calibri"/>
              </a:rPr>
              <a:t> </a:t>
            </a:r>
            <a:r>
              <a:rPr lang="fr-CA" sz="2800" dirty="0" err="1">
                <a:cs typeface="Calibri"/>
              </a:rPr>
              <a:t>contribute</a:t>
            </a:r>
            <a:r>
              <a:rPr lang="fr-CA" sz="2800" dirty="0">
                <a:cs typeface="Calibri"/>
              </a:rPr>
              <a:t> to the </a:t>
            </a:r>
            <a:r>
              <a:rPr lang="fr-CA" sz="2800" dirty="0" err="1">
                <a:cs typeface="Calibri"/>
              </a:rPr>
              <a:t>success</a:t>
            </a:r>
            <a:r>
              <a:rPr lang="fr-CA" sz="2800" dirty="0">
                <a:cs typeface="Calibri"/>
              </a:rPr>
              <a:t> of American crows in </a:t>
            </a:r>
            <a:r>
              <a:rPr lang="fr-CA" sz="2800" dirty="0" err="1">
                <a:cs typeface="Calibri"/>
              </a:rPr>
              <a:t>urban</a:t>
            </a:r>
            <a:r>
              <a:rPr lang="fr-CA" sz="2800" dirty="0">
                <a:cs typeface="Calibri"/>
              </a:rPr>
              <a:t> areas?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7DF1702-17A6-A9C8-458E-4F8C44779C14}"/>
              </a:ext>
            </a:extLst>
          </p:cNvPr>
          <p:cNvGrpSpPr/>
          <p:nvPr/>
        </p:nvGrpSpPr>
        <p:grpSpPr>
          <a:xfrm>
            <a:off x="601069" y="151584"/>
            <a:ext cx="7721339" cy="5846277"/>
            <a:chOff x="738229" y="197357"/>
            <a:chExt cx="7721339" cy="584627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6643C2C-2C28-4AA1-4AA4-0F2E28F0A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8229" y="1299859"/>
              <a:ext cx="6609698" cy="4743775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B0342ED-5211-2C06-90FB-F810452E3063}"/>
                </a:ext>
              </a:extLst>
            </p:cNvPr>
            <p:cNvSpPr txBox="1"/>
            <p:nvPr/>
          </p:nvSpPr>
          <p:spPr>
            <a:xfrm>
              <a:off x="1949841" y="1416632"/>
              <a:ext cx="2197274" cy="313150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02B434A-98A1-C161-048A-3CE84BB617FE}"/>
                </a:ext>
              </a:extLst>
            </p:cNvPr>
            <p:cNvSpPr txBox="1"/>
            <p:nvPr/>
          </p:nvSpPr>
          <p:spPr>
            <a:xfrm rot="16200000">
              <a:off x="-265953" y="3274718"/>
              <a:ext cx="2983218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CA" sz="2000" b="1" dirty="0">
                  <a:cs typeface="Calibri"/>
                </a:rPr>
                <a:t>Crows </a:t>
              </a:r>
              <a:r>
                <a:rPr lang="fr-CA" sz="2000" b="1" dirty="0" err="1">
                  <a:cs typeface="Calibri"/>
                </a:rPr>
                <a:t>spotted</a:t>
              </a:r>
              <a:r>
                <a:rPr lang="fr-CA" sz="2000" b="1" dirty="0">
                  <a:cs typeface="Calibri"/>
                </a:rPr>
                <a:t> per </a:t>
              </a:r>
              <a:r>
                <a:rPr lang="fr-CA" sz="2000" b="1" dirty="0" err="1">
                  <a:cs typeface="Calibri"/>
                </a:rPr>
                <a:t>hour</a:t>
              </a:r>
              <a:endParaRPr lang="fr-CA" sz="2000" dirty="0">
                <a:cs typeface="Calibri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029D41E-8F0D-D547-E6FD-31FAA5E45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6112" y="197357"/>
              <a:ext cx="4073456" cy="35904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1123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C7E66-2961-88C5-DE3C-6CB7A8939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77330"/>
            <a:ext cx="5120561" cy="1325563"/>
          </a:xfrm>
        </p:spPr>
        <p:txBody>
          <a:bodyPr>
            <a:normAutofit/>
          </a:bodyPr>
          <a:lstStyle/>
          <a:p>
            <a:r>
              <a:rPr lang="en-CA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1407C-ACFD-E1B8-E299-8B5A2AA9E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727729"/>
            <a:ext cx="5092194" cy="344923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CA" dirty="0"/>
              <a:t>Testing sites were selected through a community science initiative</a:t>
            </a:r>
            <a:r>
              <a:rPr lang="fr-CA" dirty="0">
                <a:cs typeface="Calibri"/>
              </a:rPr>
              <a:t>: </a:t>
            </a:r>
            <a:r>
              <a:rPr lang="fr-CA" dirty="0" err="1">
                <a:cs typeface="Calibri"/>
              </a:rPr>
              <a:t>Crowkémon</a:t>
            </a:r>
            <a:r>
              <a:rPr lang="fr-CA" dirty="0">
                <a:cs typeface="Calibri"/>
              </a:rPr>
              <a:t> Go</a:t>
            </a:r>
            <a:endParaRPr lang="en-CA" dirty="0"/>
          </a:p>
          <a:p>
            <a:r>
              <a:rPr lang="en-CA" dirty="0"/>
              <a:t>Foraging bouts were video recorded from a distance and analyzed at a later date</a:t>
            </a:r>
          </a:p>
          <a:p>
            <a:pPr marL="0" indent="0">
              <a:buNone/>
            </a:pPr>
            <a:endParaRPr lang="fr-CA" dirty="0">
              <a:cs typeface="Calibri"/>
            </a:endParaRPr>
          </a:p>
          <a:p>
            <a:pPr marL="0" indent="0">
              <a:buNone/>
            </a:pPr>
            <a:endParaRPr lang="fr-CA" dirty="0">
              <a:cs typeface="Calibri"/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6535571-4137-1FDA-D25D-650B65044E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6" r="264" b="2"/>
          <a:stretch/>
        </p:blipFill>
        <p:spPr>
          <a:xfrm flipH="1"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7EF032-000F-42C1-8016-A3521DAE39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426" r="-3" b="1457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340166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F0DC097-6BFA-5F84-3C38-F1E3AB068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327052" y="245187"/>
            <a:ext cx="3685679" cy="81778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0C7E66-2961-88C5-DE3C-6CB7A8939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2326"/>
            <a:ext cx="10515600" cy="1120028"/>
          </a:xfrm>
        </p:spPr>
        <p:txBody>
          <a:bodyPr/>
          <a:lstStyle/>
          <a:p>
            <a:r>
              <a:rPr lang="en-CA" dirty="0"/>
              <a:t>Methods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29D5B-E8FD-991B-0ABA-0311A4BB7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673" t="91264" r="42258" b="2613"/>
          <a:stretch/>
        </p:blipFill>
        <p:spPr>
          <a:xfrm rot="10800000">
            <a:off x="2205503" y="4123588"/>
            <a:ext cx="555462" cy="535709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28E47D2-9F65-1E0A-4854-BA7A455639C0}"/>
              </a:ext>
            </a:extLst>
          </p:cNvPr>
          <p:cNvGrpSpPr/>
          <p:nvPr/>
        </p:nvGrpSpPr>
        <p:grpSpPr>
          <a:xfrm>
            <a:off x="7362706" y="1704870"/>
            <a:ext cx="2084277" cy="786413"/>
            <a:chOff x="7362706" y="1704870"/>
            <a:chExt cx="2084277" cy="78641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0B07674-8783-0D3F-7A8B-C758AC0A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60293" y="1704870"/>
              <a:ext cx="816429" cy="78641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FD23E6-A081-9093-AFC5-E77B306B0AD8}"/>
                </a:ext>
              </a:extLst>
            </p:cNvPr>
            <p:cNvSpPr txBox="1"/>
            <p:nvPr/>
          </p:nvSpPr>
          <p:spPr>
            <a:xfrm>
              <a:off x="7362706" y="1836466"/>
              <a:ext cx="2084277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CA" sz="2800" dirty="0"/>
                <a:t>Alert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A902402-BC07-DDB7-7DE0-B8397E2BCC1D}"/>
              </a:ext>
            </a:extLst>
          </p:cNvPr>
          <p:cNvGrpSpPr/>
          <p:nvPr/>
        </p:nvGrpSpPr>
        <p:grpSpPr>
          <a:xfrm>
            <a:off x="4334251" y="2359686"/>
            <a:ext cx="2429661" cy="852404"/>
            <a:chOff x="4392386" y="2378019"/>
            <a:chExt cx="2429661" cy="85240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7990FAA-37DF-91B4-FEC0-6755C758FB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8367"/>
            <a:stretch/>
          </p:blipFill>
          <p:spPr>
            <a:xfrm>
              <a:off x="5753257" y="2491283"/>
              <a:ext cx="1068790" cy="73914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778F2B-0B37-A663-7051-27AC921B718E}"/>
                </a:ext>
              </a:extLst>
            </p:cNvPr>
            <p:cNvSpPr txBox="1"/>
            <p:nvPr/>
          </p:nvSpPr>
          <p:spPr>
            <a:xfrm>
              <a:off x="4392386" y="2378019"/>
              <a:ext cx="2151298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fr-CA" sz="2800" dirty="0"/>
                <a:t>Moving</a:t>
              </a:r>
              <a:endParaRPr lang="fr-CA" sz="2800" dirty="0">
                <a:cs typeface="Calibri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2D99EC8-FA42-0FBB-23DA-1E995958AA72}"/>
              </a:ext>
            </a:extLst>
          </p:cNvPr>
          <p:cNvGrpSpPr/>
          <p:nvPr/>
        </p:nvGrpSpPr>
        <p:grpSpPr>
          <a:xfrm>
            <a:off x="1763486" y="3001421"/>
            <a:ext cx="2016000" cy="1122167"/>
            <a:chOff x="1763486" y="3001421"/>
            <a:chExt cx="2016000" cy="112216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0BA0D0-1A95-CAA4-B8D2-789099E61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63056" y="3550350"/>
              <a:ext cx="816430" cy="57323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E318457-5AFD-8FB2-3EA8-6CB544600167}"/>
                </a:ext>
              </a:extLst>
            </p:cNvPr>
            <p:cNvSpPr txBox="1"/>
            <p:nvPr/>
          </p:nvSpPr>
          <p:spPr>
            <a:xfrm>
              <a:off x="1763486" y="3001421"/>
              <a:ext cx="1779810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fr-CA" sz="2800" dirty="0" err="1"/>
                <a:t>Foraging</a:t>
              </a:r>
              <a:endParaRPr lang="fr-CA" sz="2800" dirty="0"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031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BF90-B2E3-8B1B-4A7B-49A3C4E89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6FFE2-E3A2-5F56-7DED-7F0EA4ABF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2240"/>
            <a:ext cx="10515600" cy="47647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CA" dirty="0"/>
              <a:t>Two main measurements:</a:t>
            </a:r>
            <a:endParaRPr lang="en-CA" dirty="0">
              <a:cs typeface="Calibri"/>
            </a:endParaRPr>
          </a:p>
          <a:p>
            <a:r>
              <a:rPr lang="en-CA" dirty="0"/>
              <a:t>The proportion of ‘foraging time’ allocated to each behavior</a:t>
            </a:r>
          </a:p>
          <a:p>
            <a:r>
              <a:rPr lang="en-CA" dirty="0">
                <a:cs typeface="Calibri"/>
              </a:rPr>
              <a:t>Duration of bouts </a:t>
            </a:r>
            <a:r>
              <a:rPr lang="en-CA" dirty="0">
                <a:cs typeface="Calibri"/>
                <a:sym typeface="Wingdings" panose="05000000000000000000" pitchFamily="2" charset="2"/>
              </a:rPr>
              <a:t></a:t>
            </a:r>
            <a:r>
              <a:rPr lang="en-CA" dirty="0">
                <a:cs typeface="Calibri"/>
              </a:rPr>
              <a:t> each instance of a behaviour </a:t>
            </a:r>
          </a:p>
          <a:p>
            <a:pPr marL="0" indent="0">
              <a:buNone/>
            </a:pPr>
            <a:endParaRPr lang="en-CA" dirty="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D39164-6C24-82B1-7810-27F5658B6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069" y="3429000"/>
            <a:ext cx="7175862" cy="28776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A57810-D2AC-E6B6-C631-D2874ED81BFD}"/>
              </a:ext>
            </a:extLst>
          </p:cNvPr>
          <p:cNvSpPr txBox="1"/>
          <p:nvPr/>
        </p:nvSpPr>
        <p:spPr>
          <a:xfrm>
            <a:off x="1305121" y="4001294"/>
            <a:ext cx="1533329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dirty="0" err="1">
                <a:cs typeface="Calibri"/>
              </a:rPr>
              <a:t>Foraging</a:t>
            </a:r>
            <a:endParaRPr lang="fr-CA" dirty="0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25F26E-3755-2607-6402-C2F9DBDE398A}"/>
              </a:ext>
            </a:extLst>
          </p:cNvPr>
          <p:cNvSpPr txBox="1"/>
          <p:nvPr/>
        </p:nvSpPr>
        <p:spPr>
          <a:xfrm>
            <a:off x="1305120" y="4608672"/>
            <a:ext cx="1533328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dirty="0"/>
              <a:t>Alert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927829-BC1B-7316-0DB0-DADEC277682D}"/>
              </a:ext>
            </a:extLst>
          </p:cNvPr>
          <p:cNvSpPr txBox="1"/>
          <p:nvPr/>
        </p:nvSpPr>
        <p:spPr>
          <a:xfrm>
            <a:off x="1305121" y="5216050"/>
            <a:ext cx="1533325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dirty="0">
                <a:cs typeface="Calibri"/>
              </a:rPr>
              <a:t>Moving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E8BD3A-D0FD-2A46-93D9-8378F58E7CC3}"/>
              </a:ext>
            </a:extLst>
          </p:cNvPr>
          <p:cNvSpPr txBox="1"/>
          <p:nvPr/>
        </p:nvSpPr>
        <p:spPr>
          <a:xfrm>
            <a:off x="5344563" y="3429001"/>
            <a:ext cx="1644712" cy="20144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sz="12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0545D5-28AE-C481-F6E5-247E3B514B04}"/>
              </a:ext>
            </a:extLst>
          </p:cNvPr>
          <p:cNvSpPr txBox="1"/>
          <p:nvPr/>
        </p:nvSpPr>
        <p:spPr>
          <a:xfrm>
            <a:off x="2359039" y="6038464"/>
            <a:ext cx="6775908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sz="8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1AC898-F745-D6EC-9440-8B4F401647BE}"/>
              </a:ext>
            </a:extLst>
          </p:cNvPr>
          <p:cNvSpPr txBox="1"/>
          <p:nvPr/>
        </p:nvSpPr>
        <p:spPr>
          <a:xfrm>
            <a:off x="5746993" y="6057494"/>
            <a:ext cx="1265101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dirty="0"/>
              <a:t>Time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9DA549-BF7E-3AEB-A1F8-18BB5383D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4038" y="3995317"/>
            <a:ext cx="640909" cy="45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A5303B5-910E-49A3-B1A2-C2C11E9A3E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367"/>
          <a:stretch/>
        </p:blipFill>
        <p:spPr>
          <a:xfrm>
            <a:off x="8452682" y="5135382"/>
            <a:ext cx="650696" cy="45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A7B30A0-7E1F-490F-9274-E98515A57C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0904" y="4505820"/>
            <a:ext cx="467176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8026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E7B78-11D6-4FFC-B429-6C7724E0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  <a:endParaRPr lang="en-CA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162AEFD-07EE-CD49-47E8-6361B188BA71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428122"/>
          <a:ext cx="10515600" cy="485837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15030">
                  <a:extLst>
                    <a:ext uri="{9D8B030D-6E8A-4147-A177-3AD203B41FA5}">
                      <a16:colId xmlns:a16="http://schemas.microsoft.com/office/drawing/2014/main" val="1356901862"/>
                    </a:ext>
                  </a:extLst>
                </a:gridCol>
                <a:gridCol w="3500285">
                  <a:extLst>
                    <a:ext uri="{9D8B030D-6E8A-4147-A177-3AD203B41FA5}">
                      <a16:colId xmlns:a16="http://schemas.microsoft.com/office/drawing/2014/main" val="4267344834"/>
                    </a:ext>
                  </a:extLst>
                </a:gridCol>
                <a:gridCol w="3500285">
                  <a:extLst>
                    <a:ext uri="{9D8B030D-6E8A-4147-A177-3AD203B41FA5}">
                      <a16:colId xmlns:a16="http://schemas.microsoft.com/office/drawing/2014/main" val="1068335791"/>
                    </a:ext>
                  </a:extLst>
                </a:gridCol>
              </a:tblGrid>
              <a:tr h="699591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Generalized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Sentinel Presence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965371"/>
                  </a:ext>
                </a:extLst>
              </a:tr>
              <a:tr h="20549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Allocation of time to behaviors in foragers</a:t>
                      </a:r>
                      <a:endParaRPr lang="en-CA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In green areas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With a sentinel present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8644278"/>
                  </a:ext>
                </a:extLst>
              </a:tr>
              <a:tr h="21038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000" dirty="0"/>
                        <a:t>Duration of behavioral instances</a:t>
                      </a:r>
                    </a:p>
                    <a:p>
                      <a:endParaRPr lang="en-CA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In green areas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</a:t>
                      </a:r>
                      <a:r>
                        <a:rPr lang="en-CA" sz="2000" b="1" kern="1200" dirty="0">
                          <a:solidFill>
                            <a:srgbClr val="0070C0"/>
                          </a:solidFill>
                        </a:rPr>
                        <a:t>raging</a:t>
                      </a:r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With a sentinel present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36805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56E577A-550A-54E3-F266-2CE75E50CBBC}"/>
              </a:ext>
            </a:extLst>
          </p:cNvPr>
          <p:cNvSpPr/>
          <p:nvPr/>
        </p:nvSpPr>
        <p:spPr>
          <a:xfrm>
            <a:off x="4343400" y="2125980"/>
            <a:ext cx="7189470" cy="44577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703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3.7037E-6 L 0.28789 0.0039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88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ark clipart urban park, Park urban park Transparent FREE for download ...">
            <a:extLst>
              <a:ext uri="{FF2B5EF4-FFF2-40B4-BE49-F238E27FC236}">
                <a16:creationId xmlns:a16="http://schemas.microsoft.com/office/drawing/2014/main" id="{E559B22D-BACB-4098-7CAA-855AD25D7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276" y="-286927"/>
            <a:ext cx="1978491" cy="1603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picture containing text, screenshot, diagram, colorfulness&#10;&#10;Description automatically generated">
            <a:extLst>
              <a:ext uri="{FF2B5EF4-FFF2-40B4-BE49-F238E27FC236}">
                <a16:creationId xmlns:a16="http://schemas.microsoft.com/office/drawing/2014/main" id="{C2DA4CEB-C9CB-4807-8391-7EB125DB9A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07"/>
          <a:stretch/>
        </p:blipFill>
        <p:spPr>
          <a:xfrm>
            <a:off x="4313366" y="1230404"/>
            <a:ext cx="7878634" cy="5092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AA545F-A43A-7A2E-C9B6-791C8FD75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/>
              <a:t>Proportion of time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A785BB2-9C7C-3EAE-2358-4C4D7EA83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Contrary to my predictions, there were no significant effects!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0183B8-7016-07AD-9422-96D396B3A949}"/>
              </a:ext>
            </a:extLst>
          </p:cNvPr>
          <p:cNvSpPr txBox="1"/>
          <p:nvPr/>
        </p:nvSpPr>
        <p:spPr>
          <a:xfrm rot="16200000">
            <a:off x="2186952" y="3309823"/>
            <a:ext cx="430784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2400" dirty="0"/>
              <a:t>Proportion of foraging time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AE93242-D218-2D4E-4172-E20D90AB89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70"/>
          <a:stretch/>
        </p:blipFill>
        <p:spPr bwMode="auto">
          <a:xfrm>
            <a:off x="6093194" y="-25052"/>
            <a:ext cx="1428750" cy="1327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DF55E20-EAC7-AA83-DD66-6A0952760EB3}"/>
              </a:ext>
            </a:extLst>
          </p:cNvPr>
          <p:cNvSpPr/>
          <p:nvPr/>
        </p:nvSpPr>
        <p:spPr>
          <a:xfrm>
            <a:off x="6654800" y="1737360"/>
            <a:ext cx="1652979" cy="4094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907570-AF37-F85A-F4EF-E8611842DFC7}"/>
              </a:ext>
            </a:extLst>
          </p:cNvPr>
          <p:cNvSpPr/>
          <p:nvPr/>
        </p:nvSpPr>
        <p:spPr>
          <a:xfrm>
            <a:off x="10291718" y="1737360"/>
            <a:ext cx="1652979" cy="4094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3DF7D3E-BD30-4625-B564-68ED1B24EA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4232" y="3824409"/>
            <a:ext cx="467176" cy="45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4A4D81-3FAD-4BA2-A91A-B9CF8726B5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5951" y="2358592"/>
            <a:ext cx="640909" cy="450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63A16A8-E868-4720-B495-1D324166242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163" b="82469" l="10000" r="90000"/>
                    </a14:imgEffect>
                  </a14:imgLayer>
                </a14:imgProps>
              </a:ext>
            </a:extLst>
          </a:blip>
          <a:srcRect b="8367"/>
          <a:stretch/>
        </p:blipFill>
        <p:spPr>
          <a:xfrm>
            <a:off x="8119871" y="5128925"/>
            <a:ext cx="650696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8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B79F9-C23B-4316-6580-15985D83B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 important trade-off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4256B-E465-1A59-13CD-76129C18B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Two mutually exclusive requirements; too much of either is unfit</a:t>
            </a: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9BD0CA3A-C033-68E8-CBF4-B28845493FC9}"/>
              </a:ext>
            </a:extLst>
          </p:cNvPr>
          <p:cNvSpPr/>
          <p:nvPr/>
        </p:nvSpPr>
        <p:spPr>
          <a:xfrm>
            <a:off x="5624384" y="4211359"/>
            <a:ext cx="943232" cy="95076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E04A87C-F362-CBBE-ED3B-673658250F4A}"/>
              </a:ext>
            </a:extLst>
          </p:cNvPr>
          <p:cNvGrpSpPr/>
          <p:nvPr/>
        </p:nvGrpSpPr>
        <p:grpSpPr>
          <a:xfrm>
            <a:off x="2815280" y="3214881"/>
            <a:ext cx="6561440" cy="1642809"/>
            <a:chOff x="2815280" y="3214881"/>
            <a:chExt cx="6561440" cy="164280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FB8E4EB-77DF-6E78-55E6-60D6A7AB181D}"/>
                </a:ext>
              </a:extLst>
            </p:cNvPr>
            <p:cNvGrpSpPr/>
            <p:nvPr/>
          </p:nvGrpSpPr>
          <p:grpSpPr>
            <a:xfrm>
              <a:off x="2815280" y="4001294"/>
              <a:ext cx="6561440" cy="856396"/>
              <a:chOff x="2815280" y="4001294"/>
              <a:chExt cx="6561440" cy="856396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72B7AF6-1D43-255D-EB2F-1CC53CECD307}"/>
                  </a:ext>
                </a:extLst>
              </p:cNvPr>
              <p:cNvSpPr/>
              <p:nvPr/>
            </p:nvSpPr>
            <p:spPr>
              <a:xfrm>
                <a:off x="2815281" y="4001294"/>
                <a:ext cx="6561438" cy="21006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B079065-6C57-5379-DFE8-F2D3EC8ADD08}"/>
                  </a:ext>
                </a:extLst>
              </p:cNvPr>
              <p:cNvSpPr txBox="1"/>
              <p:nvPr/>
            </p:nvSpPr>
            <p:spPr>
              <a:xfrm>
                <a:off x="2815280" y="4211359"/>
                <a:ext cx="216458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3600" dirty="0"/>
                  <a:t>Foraging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151DE48-F286-47D4-2EDF-B2F4BE76F63F}"/>
                  </a:ext>
                </a:extLst>
              </p:cNvPr>
              <p:cNvSpPr txBox="1"/>
              <p:nvPr/>
            </p:nvSpPr>
            <p:spPr>
              <a:xfrm>
                <a:off x="7341514" y="4211358"/>
                <a:ext cx="203520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3600" dirty="0"/>
                  <a:t>Vigilance</a:t>
                </a:r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1B098AC-0440-F49B-36F0-7AA90D59F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15280" y="3439717"/>
              <a:ext cx="816430" cy="573238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EEB3951-D9FA-9BE8-B69B-792B19981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60290" y="3214881"/>
              <a:ext cx="816429" cy="786413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D95FE3C-36B0-FEFA-F204-EDB5C64CAA97}"/>
              </a:ext>
            </a:extLst>
          </p:cNvPr>
          <p:cNvSpPr txBox="1"/>
          <p:nvPr/>
        </p:nvSpPr>
        <p:spPr>
          <a:xfrm>
            <a:off x="4675181" y="5297058"/>
            <a:ext cx="28416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solidFill>
                  <a:srgbClr val="00B0F0"/>
                </a:solidFill>
                <a:sym typeface="Symbol" panose="05050102010706020507" pitchFamily="18" charset="2"/>
              </a:rPr>
              <a:t> Safety</a:t>
            </a:r>
          </a:p>
          <a:p>
            <a:r>
              <a:rPr lang="en-CA" sz="2400" b="1" dirty="0">
                <a:solidFill>
                  <a:srgbClr val="FF0000"/>
                </a:solidFill>
                <a:sym typeface="Symbol" panose="05050102010706020507" pitchFamily="18" charset="2"/>
              </a:rPr>
              <a:t> Risk of starvation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DE6681-BDC6-32CD-F673-6F236A88E81B}"/>
              </a:ext>
            </a:extLst>
          </p:cNvPr>
          <p:cNvSpPr txBox="1"/>
          <p:nvPr/>
        </p:nvSpPr>
        <p:spPr>
          <a:xfrm>
            <a:off x="4675181" y="5299884"/>
            <a:ext cx="28416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solidFill>
                  <a:srgbClr val="00B0F0"/>
                </a:solidFill>
                <a:sym typeface="Symbol" panose="05050102010706020507" pitchFamily="18" charset="2"/>
              </a:rPr>
              <a:t> Satiation</a:t>
            </a:r>
          </a:p>
          <a:p>
            <a:r>
              <a:rPr lang="en-CA" sz="2400" b="1" dirty="0">
                <a:solidFill>
                  <a:srgbClr val="FF0000"/>
                </a:solidFill>
                <a:sym typeface="Symbol" panose="05050102010706020507" pitchFamily="18" charset="2"/>
              </a:rPr>
              <a:t> Risk of predation</a:t>
            </a:r>
          </a:p>
        </p:txBody>
      </p:sp>
    </p:spTree>
    <p:extLst>
      <p:ext uri="{BB962C8B-B14F-4D97-AF65-F5344CB8AC3E}">
        <p14:creationId xmlns:p14="http://schemas.microsoft.com/office/powerpoint/2010/main" val="61014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900000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1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781CD-00E4-E0B4-83D2-8679540A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4" y="639519"/>
            <a:ext cx="4032000" cy="727893"/>
          </a:xfrm>
        </p:spPr>
        <p:txBody>
          <a:bodyPr anchor="b">
            <a:noAutofit/>
          </a:bodyPr>
          <a:lstStyle/>
          <a:p>
            <a:r>
              <a:rPr lang="en-CA" dirty="0"/>
              <a:t>Bout duration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0CDBF44-3268-E26C-43B4-3EF722E6F5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2200" dirty="0"/>
              <a:t>Sentinel presence did not significantly affect the duration of bouts.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200" dirty="0"/>
              <a:t>Bouts of foraging </a:t>
            </a:r>
            <a:r>
              <a:rPr lang="en-US" sz="2200" dirty="0" err="1"/>
              <a:t>behaviour</a:t>
            </a:r>
            <a:r>
              <a:rPr lang="en-US" sz="2200" dirty="0"/>
              <a:t> were significantly longer in green areas.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200" dirty="0"/>
              <a:t>No significant effects on bouts of alert </a:t>
            </a:r>
            <a:r>
              <a:rPr lang="en-US" sz="2200" dirty="0" err="1"/>
              <a:t>behaviour</a:t>
            </a:r>
            <a:r>
              <a:rPr lang="en-US" sz="2200" dirty="0"/>
              <a:t>.</a:t>
            </a:r>
          </a:p>
        </p:txBody>
      </p:sp>
      <p:pic>
        <p:nvPicPr>
          <p:cNvPr id="5" name="Content Placeholder 4" descr="A graph of numbers and letters&#10;&#10;Description automatically generated with medium confidence">
            <a:extLst>
              <a:ext uri="{FF2B5EF4-FFF2-40B4-BE49-F238E27FC236}">
                <a16:creationId xmlns:a16="http://schemas.microsoft.com/office/drawing/2014/main" id="{D557BD59-258F-60BA-A8EE-B7EB3777C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960920"/>
            <a:ext cx="6903720" cy="49361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E8B216-A391-9BBB-94FA-DD0C42A6A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0214" y="273656"/>
            <a:ext cx="759656" cy="7317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0F9C82-F7CA-D08B-7400-9BC2FD43C3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4243" y="277490"/>
            <a:ext cx="1036697" cy="72789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A935DC-04C5-EC8A-2AAF-3F85F3911A39}"/>
              </a:ext>
            </a:extLst>
          </p:cNvPr>
          <p:cNvSpPr/>
          <p:nvPr/>
        </p:nvSpPr>
        <p:spPr>
          <a:xfrm>
            <a:off x="643278" y="3939339"/>
            <a:ext cx="3609594" cy="11201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988438-E7D8-2C88-2405-8FF945955968}"/>
              </a:ext>
            </a:extLst>
          </p:cNvPr>
          <p:cNvSpPr/>
          <p:nvPr/>
        </p:nvSpPr>
        <p:spPr>
          <a:xfrm>
            <a:off x="643278" y="5238952"/>
            <a:ext cx="3609594" cy="11201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050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781CD-00E4-E0B4-83D2-8679540A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4032000" cy="727893"/>
          </a:xfrm>
        </p:spPr>
        <p:txBody>
          <a:bodyPr anchor="b">
            <a:noAutofit/>
          </a:bodyPr>
          <a:lstStyle/>
          <a:p>
            <a:r>
              <a:rPr lang="en-CA" dirty="0"/>
              <a:t>Bout duration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0CDBF44-3268-E26C-43B4-3EF722E6F5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414016"/>
            <a:ext cx="3429000" cy="380390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Significant interaction between sentinel presence and generalized environment on both foraging and alert </a:t>
            </a:r>
            <a:r>
              <a:rPr lang="en-CA" sz="2200" dirty="0"/>
              <a:t>behaviours</a:t>
            </a:r>
            <a:r>
              <a:rPr lang="en-US" sz="2200" dirty="0"/>
              <a:t>.</a:t>
            </a:r>
          </a:p>
        </p:txBody>
      </p:sp>
      <p:pic>
        <p:nvPicPr>
          <p:cNvPr id="5" name="Content Placeholder 4" descr="A graph of numbers and letters&#10;&#10;Description automatically generated with medium confidence">
            <a:extLst>
              <a:ext uri="{FF2B5EF4-FFF2-40B4-BE49-F238E27FC236}">
                <a16:creationId xmlns:a16="http://schemas.microsoft.com/office/drawing/2014/main" id="{D557BD59-258F-60BA-A8EE-B7EB3777C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960920"/>
            <a:ext cx="6903720" cy="49361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E8B216-A391-9BBB-94FA-DD0C42A6A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0214" y="273656"/>
            <a:ext cx="759656" cy="7317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0F9C82-F7CA-D08B-7400-9BC2FD43C3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4243" y="277490"/>
            <a:ext cx="1036697" cy="727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091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84ED1-48F7-ADDA-7E28-672288C29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Generalized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979DD-6A17-C3D6-6795-C193E7670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Food in green areas can take longer to forage on</a:t>
            </a:r>
          </a:p>
          <a:p>
            <a:r>
              <a:rPr lang="en-CA" dirty="0"/>
              <a:t>Vegetation might obscure food – </a:t>
            </a:r>
            <a:r>
              <a:rPr lang="en-CA" b="1" dirty="0">
                <a:solidFill>
                  <a:srgbClr val="FF0000"/>
                </a:solidFill>
              </a:rPr>
              <a:t>Time to find food </a:t>
            </a:r>
            <a:r>
              <a:rPr lang="en-CA" b="1" dirty="0">
                <a:solidFill>
                  <a:srgbClr val="FF0000"/>
                </a:solidFill>
                <a:sym typeface="Symbol" panose="05050102010706020507" pitchFamily="18" charset="2"/>
              </a:rPr>
              <a:t></a:t>
            </a:r>
            <a:endParaRPr lang="en-CA" b="1" dirty="0">
              <a:solidFill>
                <a:srgbClr val="FF0000"/>
              </a:solidFill>
            </a:endParaRPr>
          </a:p>
          <a:p>
            <a:r>
              <a:rPr lang="en-CA" dirty="0"/>
              <a:t>Prey might use vegetation to escape – </a:t>
            </a:r>
            <a:r>
              <a:rPr lang="en-CA" b="1" dirty="0">
                <a:solidFill>
                  <a:srgbClr val="FF0000"/>
                </a:solidFill>
              </a:rPr>
              <a:t>Time to catch food </a:t>
            </a:r>
            <a:r>
              <a:rPr lang="en-CA" b="1" dirty="0">
                <a:solidFill>
                  <a:srgbClr val="FF0000"/>
                </a:solidFill>
                <a:sym typeface="Symbol" panose="05050102010706020507" pitchFamily="18" charset="2"/>
              </a:rPr>
              <a:t></a:t>
            </a:r>
            <a:endParaRPr lang="en-CA" b="1" dirty="0">
              <a:solidFill>
                <a:srgbClr val="FF0000"/>
              </a:solidFill>
            </a:endParaRPr>
          </a:p>
          <a:p>
            <a:endParaRPr lang="en-CA" dirty="0"/>
          </a:p>
          <a:p>
            <a:pPr marL="0" indent="0">
              <a:buNone/>
            </a:pPr>
            <a:r>
              <a:rPr lang="en-CA" dirty="0"/>
              <a:t>Comparatively, foraging in commercial areas could be easier</a:t>
            </a:r>
          </a:p>
          <a:p>
            <a:r>
              <a:rPr lang="en-CA" dirty="0"/>
              <a:t> Impermeable surfaces </a:t>
            </a:r>
            <a:r>
              <a:rPr lang="en-CA" dirty="0">
                <a:sym typeface="Symbol" panose="05050102010706020507" pitchFamily="18" charset="2"/>
              </a:rPr>
              <a:t> </a:t>
            </a:r>
            <a:r>
              <a:rPr lang="en-CA" dirty="0"/>
              <a:t>– </a:t>
            </a:r>
            <a:r>
              <a:rPr lang="en-CA" b="1" dirty="0">
                <a:solidFill>
                  <a:schemeClr val="accent1"/>
                </a:solidFill>
              </a:rPr>
              <a:t>Time to find/catch food </a:t>
            </a:r>
            <a:r>
              <a:rPr lang="en-CA" b="1" dirty="0">
                <a:solidFill>
                  <a:schemeClr val="accent1"/>
                </a:solidFill>
                <a:sym typeface="Symbol" panose="05050102010706020507" pitchFamily="18" charset="2"/>
              </a:rPr>
              <a:t></a:t>
            </a:r>
          </a:p>
          <a:p>
            <a:r>
              <a:rPr lang="en-CA" dirty="0">
                <a:sym typeface="Symbol" panose="05050102010706020507" pitchFamily="18" charset="2"/>
              </a:rPr>
              <a:t>Anthropogenic resources  </a:t>
            </a:r>
            <a:r>
              <a:rPr lang="en-CA" dirty="0"/>
              <a:t>– </a:t>
            </a:r>
            <a:r>
              <a:rPr lang="en-CA" b="1" dirty="0">
                <a:solidFill>
                  <a:schemeClr val="accent1"/>
                </a:solidFill>
              </a:rPr>
              <a:t>Time to find/catch food </a:t>
            </a:r>
            <a:r>
              <a:rPr lang="en-CA" b="1" dirty="0">
                <a:solidFill>
                  <a:schemeClr val="accent1"/>
                </a:solidFill>
                <a:sym typeface="Symbol" panose="05050102010706020507" pitchFamily="18" charset="2"/>
              </a:rPr>
              <a:t></a:t>
            </a:r>
          </a:p>
          <a:p>
            <a:pPr marL="0" indent="0">
              <a:buNone/>
            </a:pPr>
            <a:endParaRPr lang="en-CA" b="1" dirty="0"/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507616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84ED1-48F7-ADDA-7E28-672288C29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Generalized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979DD-6A17-C3D6-6795-C193E7670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This could explain the shift in preference towards anthropogenic resources in urbanized species.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However, foraging on urban resources could be unhealthy</a:t>
            </a:r>
          </a:p>
          <a:p>
            <a:r>
              <a:rPr lang="en-CA" dirty="0"/>
              <a:t>Caloric content </a:t>
            </a:r>
            <a:r>
              <a:rPr lang="en-CA" dirty="0">
                <a:sym typeface="Symbol" panose="05050102010706020507" pitchFamily="18" charset="2"/>
              </a:rPr>
              <a:t> but nutritional value </a:t>
            </a:r>
          </a:p>
          <a:p>
            <a:r>
              <a:rPr lang="en-CA" dirty="0">
                <a:sym typeface="Symbol" panose="05050102010706020507" pitchFamily="18" charset="2"/>
              </a:rPr>
              <a:t>Lower quality but easily accessible</a:t>
            </a:r>
          </a:p>
          <a:p>
            <a:endParaRPr lang="en-CA" dirty="0">
              <a:sym typeface="Symbol" panose="05050102010706020507" pitchFamily="18" charset="2"/>
            </a:endParaRPr>
          </a:p>
          <a:p>
            <a:pPr marL="0" indent="0">
              <a:buNone/>
            </a:pPr>
            <a:r>
              <a:rPr lang="en-CA" dirty="0">
                <a:sym typeface="Symbol" panose="05050102010706020507" pitchFamily="18" charset="2"/>
              </a:rPr>
              <a:t>Natural food sources in green areas </a:t>
            </a:r>
            <a:r>
              <a:rPr lang="en-CA" dirty="0"/>
              <a:t>– Worth the risk?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422955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A3E03-BFD4-3160-8623-901FA71E0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Generalized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B61FE-2E78-8C59-CB0E-B1DD6F6B3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 type and frequency of threats differ between the two environments:</a:t>
            </a:r>
          </a:p>
          <a:p>
            <a:pPr>
              <a:buFontTx/>
              <a:buChar char="-"/>
            </a:pPr>
            <a:r>
              <a:rPr lang="en-CA" dirty="0"/>
              <a:t>Commercial areas – </a:t>
            </a:r>
            <a:r>
              <a:rPr lang="en-CA" b="1" dirty="0"/>
              <a:t>Vehicles</a:t>
            </a:r>
            <a:r>
              <a:rPr lang="en-CA" dirty="0"/>
              <a:t>, pedestrians, pets</a:t>
            </a:r>
          </a:p>
          <a:p>
            <a:pPr>
              <a:buFontTx/>
              <a:buChar char="-"/>
            </a:pPr>
            <a:r>
              <a:rPr lang="en-CA" dirty="0"/>
              <a:t>Green areas – Pedestrians, pets, </a:t>
            </a:r>
            <a:r>
              <a:rPr lang="en-CA" b="1" dirty="0"/>
              <a:t>raptors</a:t>
            </a:r>
            <a:r>
              <a:rPr lang="en-CA" dirty="0"/>
              <a:t> </a:t>
            </a:r>
          </a:p>
          <a:p>
            <a:pPr>
              <a:buFontTx/>
              <a:buChar char="-"/>
            </a:pPr>
            <a:endParaRPr lang="en-CA" dirty="0"/>
          </a:p>
          <a:p>
            <a:pPr marL="0" indent="0">
              <a:buNone/>
            </a:pPr>
            <a:r>
              <a:rPr lang="en-CA" dirty="0"/>
              <a:t>Green areas are also typically quieter and have longer sightlines, potentially making sentinel behaviour more effective than in commercial areas.</a:t>
            </a:r>
          </a:p>
        </p:txBody>
      </p:sp>
    </p:spTree>
    <p:extLst>
      <p:ext uri="{BB962C8B-B14F-4D97-AF65-F5344CB8AC3E}">
        <p14:creationId xmlns:p14="http://schemas.microsoft.com/office/powerpoint/2010/main" val="22551080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73F5E-C293-7671-3D4E-73BF2E3D8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Sentinel presence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8F3A5-CBEB-A6AE-1061-B826864A1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4510"/>
            <a:ext cx="10515600" cy="4382453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Benefits from sentinel coverage could depend on foraging environment.</a:t>
            </a:r>
          </a:p>
          <a:p>
            <a:pPr marL="0" indent="0">
              <a:buNone/>
            </a:pPr>
            <a:r>
              <a:rPr lang="en-CA" dirty="0"/>
              <a:t>Foragers could also be foraging in a ‘riskier’ but more efficient manner in the presence of a sentinel.</a:t>
            </a:r>
          </a:p>
          <a:p>
            <a:pPr marL="0" indent="0">
              <a:buNone/>
            </a:pPr>
            <a:r>
              <a:rPr lang="en-CA" dirty="0"/>
              <a:t>	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Graphic 4" descr="Fir tree outline">
            <a:extLst>
              <a:ext uri="{FF2B5EF4-FFF2-40B4-BE49-F238E27FC236}">
                <a16:creationId xmlns:a16="http://schemas.microsoft.com/office/drawing/2014/main" id="{D57B15EB-57BE-BD24-666C-D31A577AB4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3791903"/>
            <a:ext cx="2385060" cy="2385060"/>
          </a:xfrm>
          <a:prstGeom prst="rect">
            <a:avLst/>
          </a:prstGeom>
        </p:spPr>
      </p:pic>
      <p:pic>
        <p:nvPicPr>
          <p:cNvPr id="6" name="Graphic 5" descr="Fir tree outline">
            <a:extLst>
              <a:ext uri="{FF2B5EF4-FFF2-40B4-BE49-F238E27FC236}">
                <a16:creationId xmlns:a16="http://schemas.microsoft.com/office/drawing/2014/main" id="{0C093467-285B-A528-9685-87824C04C2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06940" y="3791903"/>
            <a:ext cx="2385060" cy="23850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E91E10-19CB-82F5-188F-FA880030DA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7483" y="5830566"/>
            <a:ext cx="493354" cy="3463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5D7032-6973-0B11-1E00-BD47B3C599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5683" y="5830566"/>
            <a:ext cx="493354" cy="3463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4C828-9BEC-639E-904A-B2FB15892A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2329" y="5349232"/>
            <a:ext cx="493354" cy="3463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E784A-370A-0836-00F0-E55EFF4CDE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6140" y="5830565"/>
            <a:ext cx="493354" cy="3463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DD58A7-2992-F7C6-26BA-E6B650D822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9103" y="4897116"/>
            <a:ext cx="493354" cy="3463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3ECFBED-EEA6-4749-B14B-C9E810B73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1163" y="5830564"/>
            <a:ext cx="493354" cy="3463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9F316D5-D9CA-8BEA-4799-F6E41635A0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20268" y="3522966"/>
            <a:ext cx="558404" cy="5378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CD31203-11CC-7520-7A1D-6DBEEA4D2701}"/>
              </a:ext>
            </a:extLst>
          </p:cNvPr>
          <p:cNvSpPr txBox="1"/>
          <p:nvPr/>
        </p:nvSpPr>
        <p:spPr>
          <a:xfrm>
            <a:off x="5234940" y="3977640"/>
            <a:ext cx="5237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More space between individuals – </a:t>
            </a:r>
            <a:r>
              <a:rPr lang="en-CA" b="1" dirty="0">
                <a:solidFill>
                  <a:srgbClr val="FF0000"/>
                </a:solidFill>
              </a:rPr>
              <a:t>Risk </a:t>
            </a:r>
            <a:r>
              <a:rPr lang="en-CA" b="1" dirty="0">
                <a:solidFill>
                  <a:srgbClr val="FF0000"/>
                </a:solidFill>
                <a:sym typeface="Symbol" panose="05050102010706020507" pitchFamily="18" charset="2"/>
              </a:rPr>
              <a:t></a:t>
            </a:r>
          </a:p>
          <a:p>
            <a:r>
              <a:rPr lang="en-CA" dirty="0"/>
              <a:t>Foraging over a wider area – </a:t>
            </a:r>
            <a:r>
              <a:rPr lang="en-CA" b="1" dirty="0">
                <a:solidFill>
                  <a:srgbClr val="00B0F0"/>
                </a:solidFill>
              </a:rPr>
              <a:t>Foraging Efficiency </a:t>
            </a:r>
            <a:r>
              <a:rPr lang="en-CA" b="1" dirty="0">
                <a:solidFill>
                  <a:srgbClr val="00B0F0"/>
                </a:solidFill>
                <a:sym typeface="Symbol" panose="05050102010706020507" pitchFamily="18" charset="2"/>
              </a:rPr>
              <a:t>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B05F76-5CA8-F1F4-A93D-B7AD7681BA17}"/>
              </a:ext>
            </a:extLst>
          </p:cNvPr>
          <p:cNvSpPr/>
          <p:nvPr/>
        </p:nvSpPr>
        <p:spPr>
          <a:xfrm>
            <a:off x="457200" y="2743200"/>
            <a:ext cx="11144250" cy="1508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36251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E7B78-11D6-4FFC-B429-6C7724E0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3 - Conclusions</a:t>
            </a:r>
            <a:endParaRPr lang="en-CA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162AEFD-07EE-CD49-47E8-6361B188BA71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428122"/>
          <a:ext cx="10515600" cy="485837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15030">
                  <a:extLst>
                    <a:ext uri="{9D8B030D-6E8A-4147-A177-3AD203B41FA5}">
                      <a16:colId xmlns:a16="http://schemas.microsoft.com/office/drawing/2014/main" val="1356901862"/>
                    </a:ext>
                  </a:extLst>
                </a:gridCol>
                <a:gridCol w="3500285">
                  <a:extLst>
                    <a:ext uri="{9D8B030D-6E8A-4147-A177-3AD203B41FA5}">
                      <a16:colId xmlns:a16="http://schemas.microsoft.com/office/drawing/2014/main" val="4267344834"/>
                    </a:ext>
                  </a:extLst>
                </a:gridCol>
                <a:gridCol w="3500285">
                  <a:extLst>
                    <a:ext uri="{9D8B030D-6E8A-4147-A177-3AD203B41FA5}">
                      <a16:colId xmlns:a16="http://schemas.microsoft.com/office/drawing/2014/main" val="1068335791"/>
                    </a:ext>
                  </a:extLst>
                </a:gridCol>
              </a:tblGrid>
              <a:tr h="699591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Generalized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Sentinel Presence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965371"/>
                  </a:ext>
                </a:extLst>
              </a:tr>
              <a:tr h="20549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Allocation of time to behaviors in foragers</a:t>
                      </a:r>
                      <a:endParaRPr lang="en-CA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In green areas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With a sentinel present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8644278"/>
                  </a:ext>
                </a:extLst>
              </a:tr>
              <a:tr h="21038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000" dirty="0"/>
                        <a:t>Duration of behavioral instances</a:t>
                      </a:r>
                    </a:p>
                    <a:p>
                      <a:endParaRPr lang="en-CA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In green areas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</a:t>
                      </a:r>
                      <a:r>
                        <a:rPr lang="en-CA" sz="2000" b="1" kern="1200" dirty="0">
                          <a:solidFill>
                            <a:srgbClr val="0070C0"/>
                          </a:solidFill>
                        </a:rPr>
                        <a:t>raging</a:t>
                      </a:r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With a sentinel present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368052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0F01B362-70B6-61B9-0A24-FF3AEDEFACB0}"/>
              </a:ext>
            </a:extLst>
          </p:cNvPr>
          <p:cNvGrpSpPr/>
          <p:nvPr/>
        </p:nvGrpSpPr>
        <p:grpSpPr>
          <a:xfrm>
            <a:off x="4387204" y="2131219"/>
            <a:ext cx="6894241" cy="2052637"/>
            <a:chOff x="2940050" y="1873250"/>
            <a:chExt cx="4197350" cy="1212850"/>
          </a:xfrm>
          <a:solidFill>
            <a:srgbClr val="CBCBCB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C01FD49-9715-939C-CF38-5155F50AAF22}"/>
                </a:ext>
              </a:extLst>
            </p:cNvPr>
            <p:cNvSpPr/>
            <p:nvPr/>
          </p:nvSpPr>
          <p:spPr>
            <a:xfrm>
              <a:off x="2959100" y="1873250"/>
              <a:ext cx="4178300" cy="121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2839E99-D7E3-3B65-D530-CB42E668F2FF}"/>
                </a:ext>
              </a:extLst>
            </p:cNvPr>
            <p:cNvSpPr txBox="1"/>
            <p:nvPr/>
          </p:nvSpPr>
          <p:spPr>
            <a:xfrm>
              <a:off x="2940050" y="2094954"/>
              <a:ext cx="4171950" cy="76944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4400" dirty="0">
                  <a:solidFill>
                    <a:schemeClr val="accent2"/>
                  </a:solidFill>
                </a:rPr>
                <a:t>No effect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72129B7-C44F-843C-E22A-0897FE1E8B08}"/>
              </a:ext>
            </a:extLst>
          </p:cNvPr>
          <p:cNvGrpSpPr/>
          <p:nvPr/>
        </p:nvGrpSpPr>
        <p:grpSpPr>
          <a:xfrm>
            <a:off x="7820832" y="4256728"/>
            <a:ext cx="3532968" cy="1935828"/>
            <a:chOff x="2940050" y="1873250"/>
            <a:chExt cx="4197350" cy="1212850"/>
          </a:xfrm>
          <a:solidFill>
            <a:srgbClr val="E7E7E7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D6E87DA-F45D-2369-408E-EEE63FD47F9D}"/>
                </a:ext>
              </a:extLst>
            </p:cNvPr>
            <p:cNvSpPr/>
            <p:nvPr/>
          </p:nvSpPr>
          <p:spPr>
            <a:xfrm>
              <a:off x="2959100" y="1873250"/>
              <a:ext cx="4178300" cy="121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CB5417A-EE78-CF2D-C1F6-B72423F409A9}"/>
                </a:ext>
              </a:extLst>
            </p:cNvPr>
            <p:cNvSpPr txBox="1"/>
            <p:nvPr/>
          </p:nvSpPr>
          <p:spPr>
            <a:xfrm>
              <a:off x="2940050" y="2094954"/>
              <a:ext cx="4171950" cy="769441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4400" dirty="0">
                  <a:solidFill>
                    <a:schemeClr val="accent2"/>
                  </a:solidFill>
                </a:rPr>
                <a:t>No effect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D54C7DF-3DC8-3EEB-CCAC-73411A18478C}"/>
              </a:ext>
            </a:extLst>
          </p:cNvPr>
          <p:cNvGrpSpPr/>
          <p:nvPr/>
        </p:nvGrpSpPr>
        <p:grpSpPr>
          <a:xfrm>
            <a:off x="4371169" y="4221312"/>
            <a:ext cx="3532968" cy="1935828"/>
            <a:chOff x="2940050" y="1873250"/>
            <a:chExt cx="4197350" cy="1212850"/>
          </a:xfrm>
          <a:solidFill>
            <a:srgbClr val="E7E7E7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4DE7BF0-04B8-9FA8-0967-62969315D62C}"/>
                </a:ext>
              </a:extLst>
            </p:cNvPr>
            <p:cNvSpPr/>
            <p:nvPr/>
          </p:nvSpPr>
          <p:spPr>
            <a:xfrm>
              <a:off x="2959100" y="1873250"/>
              <a:ext cx="4178300" cy="121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8AB3F2-04E8-53FB-BD9B-624915C9C32D}"/>
                </a:ext>
              </a:extLst>
            </p:cNvPr>
            <p:cNvSpPr txBox="1"/>
            <p:nvPr/>
          </p:nvSpPr>
          <p:spPr>
            <a:xfrm>
              <a:off x="2940050" y="2257919"/>
              <a:ext cx="4171949" cy="443510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 green areas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Foraging ↑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1C1F509-D7CD-1AA5-29AF-537BC62A90BC}"/>
              </a:ext>
            </a:extLst>
          </p:cNvPr>
          <p:cNvSpPr txBox="1"/>
          <p:nvPr/>
        </p:nvSpPr>
        <p:spPr>
          <a:xfrm>
            <a:off x="4572000" y="5715000"/>
            <a:ext cx="6651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/>
              <a:t>Significant interaction</a:t>
            </a:r>
          </a:p>
        </p:txBody>
      </p:sp>
    </p:spTree>
    <p:extLst>
      <p:ext uri="{BB962C8B-B14F-4D97-AF65-F5344CB8AC3E}">
        <p14:creationId xmlns:p14="http://schemas.microsoft.com/office/powerpoint/2010/main" val="6916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9329C-DB60-EEB3-182E-4736BCE32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11147"/>
          </a:xfrm>
        </p:spPr>
        <p:txBody>
          <a:bodyPr>
            <a:normAutofit/>
          </a:bodyPr>
          <a:lstStyle/>
          <a:p>
            <a:r>
              <a:rPr lang="en-US" dirty="0"/>
              <a:t>Sentinel </a:t>
            </a:r>
            <a:r>
              <a:rPr lang="en-US" dirty="0" err="1"/>
              <a:t>behaviour</a:t>
            </a:r>
            <a:r>
              <a:rPr lang="en-US" dirty="0"/>
              <a:t> and urban environments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655C9-3B31-A16C-2E82-61A4ACFAC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6273"/>
            <a:ext cx="10515600" cy="1811147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Sentinel decision-making affected mostly by </a:t>
            </a:r>
            <a:r>
              <a:rPr lang="en-CA" b="1" dirty="0"/>
              <a:t>energy-</a:t>
            </a:r>
            <a:r>
              <a:rPr lang="en-CA" dirty="0"/>
              <a:t> and </a:t>
            </a:r>
            <a:r>
              <a:rPr lang="en-CA" b="1" dirty="0"/>
              <a:t>risk-related</a:t>
            </a:r>
            <a:r>
              <a:rPr lang="en-CA" dirty="0"/>
              <a:t> factors.</a:t>
            </a:r>
          </a:p>
          <a:p>
            <a:pPr marL="0" indent="0">
              <a:buNone/>
            </a:pPr>
            <a:r>
              <a:rPr lang="en-CA" dirty="0"/>
              <a:t>The behaviour of foragers was significantly affected by </a:t>
            </a:r>
            <a:r>
              <a:rPr lang="en-CA" b="1" dirty="0"/>
              <a:t>foraging environment</a:t>
            </a:r>
            <a:r>
              <a:rPr lang="en-CA" dirty="0"/>
              <a:t> and its </a:t>
            </a:r>
            <a:r>
              <a:rPr lang="en-CA" b="1" dirty="0"/>
              <a:t>interaction with sentinel presence</a:t>
            </a:r>
            <a:r>
              <a:rPr lang="en-CA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8C4ECF-30FD-5DD5-DC29-121F4D64CC6D}"/>
              </a:ext>
            </a:extLst>
          </p:cNvPr>
          <p:cNvSpPr txBox="1"/>
          <p:nvPr/>
        </p:nvSpPr>
        <p:spPr>
          <a:xfrm>
            <a:off x="838200" y="4516582"/>
            <a:ext cx="105155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Urbanization can potentially have effects on the propensity of individuals to perform sentinel behaviour.</a:t>
            </a:r>
          </a:p>
        </p:txBody>
      </p:sp>
    </p:spTree>
    <p:extLst>
      <p:ext uri="{BB962C8B-B14F-4D97-AF65-F5344CB8AC3E}">
        <p14:creationId xmlns:p14="http://schemas.microsoft.com/office/powerpoint/2010/main" val="3798818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312CF1F-D6F6-D857-A2B0-A258ED2C01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14" t="29293" r="16398"/>
          <a:stretch/>
        </p:blipFill>
        <p:spPr>
          <a:xfrm>
            <a:off x="6477000" y="3742069"/>
            <a:ext cx="3449781" cy="31159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C9329C-DB60-EEB3-182E-4736BCE32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11147"/>
          </a:xfrm>
        </p:spPr>
        <p:txBody>
          <a:bodyPr>
            <a:normAutofit/>
          </a:bodyPr>
          <a:lstStyle/>
          <a:p>
            <a:r>
              <a:rPr lang="en-US" dirty="0"/>
              <a:t>Sentinel </a:t>
            </a:r>
            <a:r>
              <a:rPr lang="en-US" dirty="0" err="1"/>
              <a:t>behaviour</a:t>
            </a:r>
            <a:r>
              <a:rPr lang="en-US" dirty="0"/>
              <a:t> and urban environments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655C9-3B31-A16C-2E82-61A4ACFAC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6273"/>
            <a:ext cx="5004816" cy="3867911"/>
          </a:xfrm>
        </p:spPr>
        <p:txBody>
          <a:bodyPr>
            <a:normAutofit/>
          </a:bodyPr>
          <a:lstStyle/>
          <a:p>
            <a:pPr>
              <a:buFont typeface="Symbol" panose="05050102010706020507" pitchFamily="18" charset="2"/>
              <a:buChar char="­"/>
            </a:pPr>
            <a:r>
              <a:rPr lang="en-CA" dirty="0"/>
              <a:t>Anthropogenic foods</a:t>
            </a:r>
          </a:p>
          <a:p>
            <a:pPr>
              <a:buFont typeface="Symbol" panose="05050102010706020507" pitchFamily="18" charset="2"/>
              <a:buChar char="­"/>
            </a:pPr>
            <a:r>
              <a:rPr lang="en-CA" dirty="0"/>
              <a:t>Urban predators</a:t>
            </a:r>
          </a:p>
          <a:p>
            <a:pPr>
              <a:buFont typeface="Symbol" panose="05050102010706020507" pitchFamily="18" charset="2"/>
              <a:buChar char="­"/>
            </a:pPr>
            <a:r>
              <a:rPr lang="en-CA" dirty="0"/>
              <a:t>Human interaction</a:t>
            </a:r>
          </a:p>
          <a:p>
            <a:pPr>
              <a:buFont typeface="Symbol" panose="05050102010706020507" pitchFamily="18" charset="2"/>
              <a:buChar char="­"/>
            </a:pPr>
            <a:endParaRPr lang="en-CA" dirty="0"/>
          </a:p>
          <a:p>
            <a:pPr marL="0" indent="0">
              <a:buNone/>
            </a:pPr>
            <a:r>
              <a:rPr lang="en-CA" dirty="0"/>
              <a:t>Future research is required to build upon my findings</a:t>
            </a:r>
          </a:p>
        </p:txBody>
      </p:sp>
      <p:pic>
        <p:nvPicPr>
          <p:cNvPr id="5" name="Picture 4" descr="A bird standing in grass&#10;&#10;Description automatically generated">
            <a:extLst>
              <a:ext uri="{FF2B5EF4-FFF2-40B4-BE49-F238E27FC236}">
                <a16:creationId xmlns:a16="http://schemas.microsoft.com/office/drawing/2014/main" id="{D366AAE1-65CA-7738-090C-66BFD97EF6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77" t="28586" r="35387" b="29091"/>
          <a:stretch/>
        </p:blipFill>
        <p:spPr>
          <a:xfrm>
            <a:off x="9081655" y="1094843"/>
            <a:ext cx="3110345" cy="290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346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C5A08-C677-238F-5156-62F83F422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Acknowledgements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E733C-393C-A8FF-B86C-907DFC7D6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9437"/>
            <a:ext cx="4518776" cy="43275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CA" dirty="0"/>
              <a:t>My supervisors: Dr. Kiyoko Gotanda, Dr. Liette Vasseur, Dr. Anne Clark</a:t>
            </a:r>
            <a:endParaRPr lang="en-CA" dirty="0">
              <a:cs typeface="Calibri"/>
            </a:endParaRPr>
          </a:p>
          <a:p>
            <a:pPr marL="0" indent="0">
              <a:buNone/>
            </a:pPr>
            <a:r>
              <a:rPr lang="en-CA" dirty="0"/>
              <a:t>The Gotanda Lab</a:t>
            </a:r>
            <a:endParaRPr lang="en-CA" dirty="0">
              <a:cs typeface="Calibri"/>
            </a:endParaRPr>
          </a:p>
          <a:p>
            <a:pPr marL="0" indent="0">
              <a:buNone/>
            </a:pPr>
            <a:r>
              <a:rPr lang="en-CA" dirty="0">
                <a:cs typeface="Calibri"/>
              </a:rPr>
              <a:t>My family and friends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EB39D0-FB14-4647-A4AC-7FF2AB22C8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040" b="1480"/>
          <a:stretch/>
        </p:blipFill>
        <p:spPr>
          <a:xfrm>
            <a:off x="9260678" y="0"/>
            <a:ext cx="2931322" cy="1854000"/>
          </a:xfrm>
          <a:prstGeom prst="rect">
            <a:avLst/>
          </a:prstGeom>
        </p:spPr>
      </p:pic>
      <p:pic>
        <p:nvPicPr>
          <p:cNvPr id="5" name="Picture 4" descr="A collage of people posing for the camera&#10;&#10;Description automatically generated">
            <a:extLst>
              <a:ext uri="{FF2B5EF4-FFF2-40B4-BE49-F238E27FC236}">
                <a16:creationId xmlns:a16="http://schemas.microsoft.com/office/drawing/2014/main" id="{0908FDFD-858D-86DE-2975-BF215BC7E2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423" y="1765589"/>
            <a:ext cx="6526851" cy="511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550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51F35-9F5D-7661-1515-4A4307FD2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Finding the balance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9286B-A1C0-E6F7-E89B-67389A2EB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320145" cy="2931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A difficult task that depends on:</a:t>
            </a:r>
          </a:p>
          <a:p>
            <a:pPr>
              <a:buFontTx/>
              <a:buChar char="-"/>
            </a:pPr>
            <a:r>
              <a:rPr lang="en-CA" dirty="0"/>
              <a:t>Intrinsic factors</a:t>
            </a:r>
          </a:p>
          <a:p>
            <a:pPr lvl="1">
              <a:buFontTx/>
              <a:buChar char="-"/>
            </a:pPr>
            <a:r>
              <a:rPr lang="en-CA" dirty="0"/>
              <a:t>Sex, </a:t>
            </a:r>
            <a:r>
              <a:rPr lang="en-CA" dirty="0" err="1"/>
              <a:t>Satiaton</a:t>
            </a:r>
            <a:r>
              <a:rPr lang="en-CA" dirty="0"/>
              <a:t>…. </a:t>
            </a:r>
            <a:r>
              <a:rPr lang="en-CA" dirty="0" err="1"/>
              <a:t>Etc</a:t>
            </a:r>
            <a:r>
              <a:rPr lang="en-CA" dirty="0"/>
              <a:t> </a:t>
            </a:r>
            <a:r>
              <a:rPr lang="en-CA" dirty="0" err="1"/>
              <a:t>etc</a:t>
            </a:r>
            <a:endParaRPr lang="en-CA" dirty="0"/>
          </a:p>
          <a:p>
            <a:pPr>
              <a:buFontTx/>
              <a:buChar char="-"/>
            </a:pPr>
            <a:r>
              <a:rPr lang="en-CA" dirty="0"/>
              <a:t>Extrinsic factors</a:t>
            </a:r>
          </a:p>
          <a:p>
            <a:pPr lvl="1">
              <a:buFontTx/>
              <a:buChar char="-"/>
            </a:pPr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1C6F60-689D-9AAA-D95D-43C3788C7543}"/>
              </a:ext>
            </a:extLst>
          </p:cNvPr>
          <p:cNvSpPr txBox="1"/>
          <p:nvPr/>
        </p:nvSpPr>
        <p:spPr>
          <a:xfrm>
            <a:off x="838200" y="4650562"/>
            <a:ext cx="56665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Certain species have behaviours that facilitate this decision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C3B842-744F-CA02-B7E4-2674014ADD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06" b="99147" l="1210" r="98589">
                        <a14:foregroundMark x1="40323" y1="5117" x2="42540" y2="18124"/>
                        <a14:foregroundMark x1="42540" y1="18124" x2="56048" y2="24733"/>
                        <a14:foregroundMark x1="56048" y1="24733" x2="49798" y2="13433"/>
                        <a14:foregroundMark x1="49798" y1="13433" x2="38508" y2="6610"/>
                        <a14:foregroundMark x1="38508" y1="6610" x2="37702" y2="5330"/>
                        <a14:foregroundMark x1="39516" y1="1706" x2="37702" y2="1706"/>
                        <a14:foregroundMark x1="12500" y1="75267" x2="10081" y2="81450"/>
                        <a14:foregroundMark x1="12097" y1="72708" x2="11492" y2="80171"/>
                        <a14:foregroundMark x1="88105" y1="36887" x2="81250" y2="44350"/>
                        <a14:foregroundMark x1="81250" y1="44350" x2="87097" y2="34968"/>
                        <a14:foregroundMark x1="87097" y1="34968" x2="86895" y2="33049"/>
                        <a14:foregroundMark x1="88508" y1="39019" x2="82863" y2="47335"/>
                        <a14:foregroundMark x1="82863" y1="47335" x2="90121" y2="41365"/>
                        <a14:foregroundMark x1="90121" y1="41365" x2="87702" y2="39232"/>
                        <a14:foregroundMark x1="9879" y1="59915" x2="9879" y2="59915"/>
                        <a14:foregroundMark x1="9073" y1="62473" x2="9073" y2="62900"/>
                        <a14:foregroundMark x1="11290" y1="74627" x2="1815" y2="77825"/>
                        <a14:foregroundMark x1="1815" y1="77825" x2="11694" y2="81450"/>
                        <a14:foregroundMark x1="11694" y1="81450" x2="10887" y2="75053"/>
                        <a14:foregroundMark x1="46169" y1="23667" x2="35685" y2="25800"/>
                        <a14:foregroundMark x1="35685" y1="25800" x2="46976" y2="29851"/>
                        <a14:foregroundMark x1="46976" y1="29851" x2="46169" y2="21535"/>
                        <a14:foregroundMark x1="46976" y1="37740" x2="36089" y2="52878"/>
                        <a14:foregroundMark x1="36089" y1="52878" x2="33468" y2="72068"/>
                        <a14:foregroundMark x1="33468" y1="72068" x2="28427" y2="83369"/>
                        <a14:foregroundMark x1="28427" y1="83369" x2="44153" y2="94030"/>
                        <a14:foregroundMark x1="44153" y1="94030" x2="56452" y2="89339"/>
                        <a14:foregroundMark x1="56452" y1="89339" x2="49798" y2="47548"/>
                        <a14:foregroundMark x1="49798" y1="47548" x2="45968" y2="38166"/>
                        <a14:foregroundMark x1="45968" y1="38166" x2="44960" y2="37953"/>
                        <a14:foregroundMark x1="27823" y1="86780" x2="8065" y2="88060"/>
                        <a14:foregroundMark x1="8065" y1="88060" x2="12298" y2="97655"/>
                        <a14:foregroundMark x1="12298" y1="97655" x2="24194" y2="99360"/>
                        <a14:foregroundMark x1="24194" y1="99360" x2="30444" y2="91258"/>
                        <a14:foregroundMark x1="30444" y1="91258" x2="26815" y2="87420"/>
                        <a14:foregroundMark x1="76815" y1="86780" x2="65927" y2="86354"/>
                        <a14:foregroundMark x1="65927" y1="86354" x2="65121" y2="96802"/>
                        <a14:foregroundMark x1="65121" y1="96802" x2="92944" y2="99360"/>
                        <a14:foregroundMark x1="92944" y1="99360" x2="98790" y2="91471"/>
                        <a14:foregroundMark x1="98790" y1="91471" x2="76210" y2="87633"/>
                        <a14:foregroundMark x1="21573" y1="93603" x2="31048" y2="96162"/>
                        <a14:foregroundMark x1="31048" y1="96162" x2="20968" y2="96802"/>
                        <a14:foregroundMark x1="20968" y1="96802" x2="18145" y2="94030"/>
                        <a14:foregroundMark x1="50202" y1="52878" x2="36290" y2="51812"/>
                        <a14:foregroundMark x1="36290" y1="51812" x2="33065" y2="63539"/>
                        <a14:foregroundMark x1="33065" y1="63539" x2="34476" y2="74840"/>
                        <a14:foregroundMark x1="34476" y1="74840" x2="31048" y2="89979"/>
                        <a14:foregroundMark x1="31048" y1="89979" x2="39919" y2="94030"/>
                        <a14:foregroundMark x1="39919" y1="94030" x2="56855" y2="94243"/>
                        <a14:foregroundMark x1="56855" y1="94243" x2="63306" y2="85501"/>
                        <a14:foregroundMark x1="63306" y1="85501" x2="56250" y2="59915"/>
                        <a14:foregroundMark x1="56250" y1="59915" x2="49194" y2="52452"/>
                        <a14:foregroundMark x1="49194" y1="52452" x2="48589" y2="52452"/>
                        <a14:foregroundMark x1="75605" y1="87420" x2="76411" y2="99360"/>
                        <a14:foregroundMark x1="76411" y1="99360" x2="77823" y2="86141"/>
                        <a14:foregroundMark x1="77823" y1="86141" x2="74395" y2="88060"/>
                        <a14:foregroundMark x1="6452" y1="90832" x2="11694" y2="99147"/>
                        <a14:foregroundMark x1="11694" y1="99147" x2="6855" y2="88060"/>
                        <a14:foregroundMark x1="6855" y1="88060" x2="3831" y2="92324"/>
                        <a14:foregroundMark x1="13105" y1="96802" x2="1210" y2="98294"/>
                        <a14:foregroundMark x1="1210" y1="98294" x2="9073" y2="88913"/>
                        <a14:foregroundMark x1="9073" y1="88913" x2="9677" y2="9680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40369" y="1720633"/>
            <a:ext cx="3613431" cy="341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6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1C2ADB-20D9-8794-C628-31CC75AC9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294" y="1844675"/>
            <a:ext cx="4697413" cy="44497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17FF03-F03C-9E11-2AC9-E126CB684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419" y="184805"/>
            <a:ext cx="3352133" cy="15296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731606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4B28-8736-573E-0453-55476F02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5400" dirty="0"/>
              <a:t>Sentinel behaviour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1B729-8997-CF2D-E16F-120D86D901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12738" cy="34583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A form of coordinated vigilance:</a:t>
            </a:r>
          </a:p>
          <a:p>
            <a:pPr marL="0" indent="0">
              <a:buNone/>
            </a:pPr>
            <a:r>
              <a:rPr lang="en-CA" dirty="0"/>
              <a:t>- Individuals take turns being vigilant over other group members.</a:t>
            </a:r>
          </a:p>
          <a:p>
            <a:pPr marL="0" indent="0">
              <a:buNone/>
            </a:pPr>
            <a:r>
              <a:rPr lang="en-CA" dirty="0"/>
              <a:t>- Can result in increased safety and foraging efficiency in foragers.</a:t>
            </a:r>
          </a:p>
          <a:p>
            <a:pPr marL="0" indent="0">
              <a:buNone/>
            </a:pPr>
            <a:r>
              <a:rPr lang="en-CA" dirty="0"/>
              <a:t>- Sentinel loses foraging opportunities.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6925BD-09D9-EAA6-C53B-C23C974879A8}"/>
              </a:ext>
            </a:extLst>
          </p:cNvPr>
          <p:cNvSpPr txBox="1"/>
          <p:nvPr/>
        </p:nvSpPr>
        <p:spPr>
          <a:xfrm>
            <a:off x="838200" y="5283926"/>
            <a:ext cx="61308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b="1" dirty="0"/>
              <a:t>Why do sentinels perform the behaviour if it is costly?</a:t>
            </a:r>
          </a:p>
        </p:txBody>
      </p:sp>
      <p:pic>
        <p:nvPicPr>
          <p:cNvPr id="7" name="Picture 6" descr="A cartoon tree with a black background&#10;&#10;Description automatically generated">
            <a:extLst>
              <a:ext uri="{FF2B5EF4-FFF2-40B4-BE49-F238E27FC236}">
                <a16:creationId xmlns:a16="http://schemas.microsoft.com/office/drawing/2014/main" id="{AEE6C1AB-DB7A-7E24-DB78-93266BAD6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78" y="987837"/>
            <a:ext cx="4591050" cy="45910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FFAC43-B50D-F549-3B85-CA207B3B5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0133" y="2243376"/>
            <a:ext cx="816429" cy="7864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489D40-29EC-D780-D172-792EDA51B6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9406" y="4876035"/>
            <a:ext cx="816430" cy="5732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E8B770-B40D-103D-39A8-C281295028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917760" y="4876035"/>
            <a:ext cx="816430" cy="573238"/>
          </a:xfrm>
          <a:prstGeom prst="rect">
            <a:avLst/>
          </a:prstGeom>
        </p:spPr>
      </p:pic>
      <p:pic>
        <p:nvPicPr>
          <p:cNvPr id="12" name="Graphic 11" descr="Nuts outline">
            <a:extLst>
              <a:ext uri="{FF2B5EF4-FFF2-40B4-BE49-F238E27FC236}">
                <a16:creationId xmlns:a16="http://schemas.microsoft.com/office/drawing/2014/main" id="{D3C9BB7E-EC49-EF34-41D1-0859C7B061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69930" y="5224576"/>
            <a:ext cx="394380" cy="394380"/>
          </a:xfrm>
          <a:prstGeom prst="rect">
            <a:avLst/>
          </a:prstGeom>
        </p:spPr>
      </p:pic>
      <p:pic>
        <p:nvPicPr>
          <p:cNvPr id="13" name="Graphic 12" descr="Nuts outline">
            <a:extLst>
              <a:ext uri="{FF2B5EF4-FFF2-40B4-BE49-F238E27FC236}">
                <a16:creationId xmlns:a16="http://schemas.microsoft.com/office/drawing/2014/main" id="{E86A539A-3C2B-E867-5F43-5492C1E943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7522418" y="5224576"/>
            <a:ext cx="394380" cy="3943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0599419-3D53-14A2-87FC-7934938CC966}"/>
              </a:ext>
            </a:extLst>
          </p:cNvPr>
          <p:cNvSpPr txBox="1"/>
          <p:nvPr/>
        </p:nvSpPr>
        <p:spPr>
          <a:xfrm>
            <a:off x="6851550" y="5663612"/>
            <a:ext cx="2626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tx2">
                    <a:lumMod val="50000"/>
                    <a:lumOff val="50000"/>
                  </a:schemeClr>
                </a:solidFill>
                <a:sym typeface="Symbol" panose="05050102010706020507" pitchFamily="18" charset="2"/>
              </a:rPr>
              <a:t> Foraging efficiency</a:t>
            </a:r>
          </a:p>
          <a:p>
            <a:r>
              <a:rPr lang="en-CA" b="1" dirty="0">
                <a:solidFill>
                  <a:schemeClr val="tx2">
                    <a:lumMod val="50000"/>
                    <a:lumOff val="50000"/>
                  </a:schemeClr>
                </a:solidFill>
                <a:sym typeface="Symbol" panose="05050102010706020507" pitchFamily="18" charset="2"/>
              </a:rPr>
              <a:t> Predation risk</a:t>
            </a:r>
            <a:endParaRPr lang="en-CA" b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FD600C-AD1F-454E-B192-CADE3D2C4E45}"/>
              </a:ext>
            </a:extLst>
          </p:cNvPr>
          <p:cNvSpPr txBox="1"/>
          <p:nvPr/>
        </p:nvSpPr>
        <p:spPr>
          <a:xfrm>
            <a:off x="8067120" y="3403125"/>
            <a:ext cx="1583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  <a:sym typeface="Symbol" panose="05050102010706020507" pitchFamily="18" charset="2"/>
              </a:rPr>
              <a:t>Lost foraging opportunity</a:t>
            </a:r>
            <a:endParaRPr lang="en-CA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927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C67A2-8922-955A-A374-40A99AEFB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Thesis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8B46C-9331-025D-D4CE-A2177451B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Throughout my thesis, I sought to answer two big questions:</a:t>
            </a:r>
          </a:p>
          <a:p>
            <a:pPr>
              <a:buFontTx/>
              <a:buChar char="-"/>
            </a:pPr>
            <a:r>
              <a:rPr lang="en-CA" dirty="0"/>
              <a:t>How can intrinsic and extrinsic factors affect sentinel decision-making?</a:t>
            </a:r>
          </a:p>
          <a:p>
            <a:pPr>
              <a:buFontTx/>
              <a:buChar char="-"/>
            </a:pPr>
            <a:r>
              <a:rPr lang="en-CA" dirty="0"/>
              <a:t>How does the presence of a sentinel and the foraging environment affect vigilance in an urban sentinel-using species, the American crow (</a:t>
            </a:r>
            <a:r>
              <a:rPr lang="en-CA" i="1" dirty="0"/>
              <a:t>Corvus brachyrhynchos</a:t>
            </a:r>
            <a:r>
              <a:rPr lang="en-CA" dirty="0"/>
              <a:t>)?</a:t>
            </a:r>
            <a:endParaRPr lang="en-CA" i="1" dirty="0"/>
          </a:p>
          <a:p>
            <a:pPr>
              <a:buFontTx/>
              <a:buChar char="-"/>
            </a:pPr>
            <a:endParaRPr lang="en-CA" dirty="0"/>
          </a:p>
          <a:p>
            <a:pPr marL="0" indent="0">
              <a:buNone/>
            </a:pPr>
            <a:r>
              <a:rPr lang="en-CA" dirty="0"/>
              <a:t>To do so, I performed a scoping review (Ch. 2), and an empirical study (Ch. 3), respectively</a:t>
            </a:r>
          </a:p>
        </p:txBody>
      </p:sp>
    </p:spTree>
    <p:extLst>
      <p:ext uri="{BB962C8B-B14F-4D97-AF65-F5344CB8AC3E}">
        <p14:creationId xmlns:p14="http://schemas.microsoft.com/office/powerpoint/2010/main" val="1658565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1B193-8EA8-D5CB-A349-A14CCCE96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CA" b="1" dirty="0"/>
              <a:t>Chapter 2:</a:t>
            </a:r>
            <a:br>
              <a:rPr lang="en-CA" b="1" dirty="0"/>
            </a:br>
            <a:br>
              <a:rPr lang="en-CA" dirty="0"/>
            </a:br>
            <a:r>
              <a:rPr lang="en-CA" dirty="0"/>
              <a:t>Sentinel behaviour in mammalian and avian species</a:t>
            </a:r>
          </a:p>
        </p:txBody>
      </p:sp>
    </p:spTree>
    <p:extLst>
      <p:ext uri="{BB962C8B-B14F-4D97-AF65-F5344CB8AC3E}">
        <p14:creationId xmlns:p14="http://schemas.microsoft.com/office/powerpoint/2010/main" val="3247686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artoon tree with a black background&#10;&#10;Description automatically generated">
            <a:extLst>
              <a:ext uri="{FF2B5EF4-FFF2-40B4-BE49-F238E27FC236}">
                <a16:creationId xmlns:a16="http://schemas.microsoft.com/office/drawing/2014/main" id="{E2456AD0-D5AA-93A2-1B91-91A03C9EA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5691" y="2855996"/>
            <a:ext cx="1453538" cy="14535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57A856-9569-D84C-F35B-B9E9CA6E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5400" dirty="0"/>
              <a:t>Selfless or selfish?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52C0C-A58E-E51D-B21F-DFEB8681F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Sentinel behaviour was originally thought to be a </a:t>
            </a:r>
            <a:r>
              <a:rPr lang="en-CA" b="1" dirty="0">
                <a:solidFill>
                  <a:srgbClr val="FF0000"/>
                </a:solidFill>
              </a:rPr>
              <a:t>selfless</a:t>
            </a:r>
            <a:r>
              <a:rPr lang="en-CA" dirty="0"/>
              <a:t> behaviour.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857D46-E5AB-6A59-0925-DEB7D64DA50C}"/>
              </a:ext>
            </a:extLst>
          </p:cNvPr>
          <p:cNvSpPr txBox="1"/>
          <p:nvPr/>
        </p:nvSpPr>
        <p:spPr>
          <a:xfrm>
            <a:off x="838200" y="5538768"/>
            <a:ext cx="94297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Costs of sentinel behaviour compensated by the actions of other sentinels.</a:t>
            </a:r>
          </a:p>
        </p:txBody>
      </p:sp>
      <p:pic>
        <p:nvPicPr>
          <p:cNvPr id="7" name="Picture 6" descr="A cartoon tree with a black background&#10;&#10;Description automatically generated">
            <a:extLst>
              <a:ext uri="{FF2B5EF4-FFF2-40B4-BE49-F238E27FC236}">
                <a16:creationId xmlns:a16="http://schemas.microsoft.com/office/drawing/2014/main" id="{BF646DAB-10A7-FCFF-AFB1-642E6737D9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662" y="2750603"/>
            <a:ext cx="2229932" cy="22299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2BB770-8123-CE1A-95E5-B7E72EF31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0290" y="3293719"/>
            <a:ext cx="451400" cy="434804"/>
          </a:xfrm>
          <a:prstGeom prst="rect">
            <a:avLst/>
          </a:prstGeom>
        </p:spPr>
      </p:pic>
      <p:pic>
        <p:nvPicPr>
          <p:cNvPr id="10" name="Graphic 9" descr="Repeat with solid fill">
            <a:extLst>
              <a:ext uri="{FF2B5EF4-FFF2-40B4-BE49-F238E27FC236}">
                <a16:creationId xmlns:a16="http://schemas.microsoft.com/office/drawing/2014/main" id="{9C1F3761-6140-FD86-0CB7-6C035A7C35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81034" y="2809249"/>
            <a:ext cx="2229932" cy="22299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E1CE2C-DEAC-49F3-5FEA-B3BBDBB619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7519406" y="3492490"/>
            <a:ext cx="1300692" cy="913252"/>
          </a:xfrm>
          <a:prstGeom prst="rect">
            <a:avLst/>
          </a:prstGeom>
        </p:spPr>
      </p:pic>
      <p:pic>
        <p:nvPicPr>
          <p:cNvPr id="12" name="Graphic 11" descr="Nuts outline">
            <a:extLst>
              <a:ext uri="{FF2B5EF4-FFF2-40B4-BE49-F238E27FC236}">
                <a16:creationId xmlns:a16="http://schemas.microsoft.com/office/drawing/2014/main" id="{6EFBF1BE-53E5-1D7D-F7F0-8E077F1E26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8600310" y="4078268"/>
            <a:ext cx="439575" cy="4395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88C24D-FB41-434D-9005-97A8C6CA1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4670" y="3183490"/>
            <a:ext cx="324668" cy="31273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6D61B34-AD03-A27B-4B75-FBF137D1493A}"/>
              </a:ext>
            </a:extLst>
          </p:cNvPr>
          <p:cNvSpPr txBox="1"/>
          <p:nvPr/>
        </p:nvSpPr>
        <p:spPr>
          <a:xfrm>
            <a:off x="2873066" y="4961353"/>
            <a:ext cx="1437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/>
              <a:t>Sentinel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7DF3C5-57A1-C64A-27CC-94D7965B1E37}"/>
              </a:ext>
            </a:extLst>
          </p:cNvPr>
          <p:cNvSpPr txBox="1"/>
          <p:nvPr/>
        </p:nvSpPr>
        <p:spPr>
          <a:xfrm>
            <a:off x="7483013" y="4961353"/>
            <a:ext cx="13734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/>
              <a:t>Forage</a:t>
            </a:r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A7741FFA-CAC9-9ED8-B3CB-98A3C40BCB41}"/>
              </a:ext>
            </a:extLst>
          </p:cNvPr>
          <p:cNvCxnSpPr>
            <a:stCxn id="5" idx="3"/>
            <a:endCxn id="13" idx="3"/>
          </p:cNvCxnSpPr>
          <p:nvPr/>
        </p:nvCxnSpPr>
        <p:spPr>
          <a:xfrm flipH="1" flipV="1">
            <a:off x="9749338" y="3339856"/>
            <a:ext cx="518612" cy="2675966"/>
          </a:xfrm>
          <a:prstGeom prst="curvedConnector3">
            <a:avLst>
              <a:gd name="adj1" fmla="val -246109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4E828EE-B021-30F6-4D00-DD8FE4756A72}"/>
              </a:ext>
            </a:extLst>
          </p:cNvPr>
          <p:cNvSpPr txBox="1"/>
          <p:nvPr/>
        </p:nvSpPr>
        <p:spPr>
          <a:xfrm>
            <a:off x="1782848" y="3871522"/>
            <a:ext cx="1583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  <a:sym typeface="Symbol" panose="05050102010706020507" pitchFamily="18" charset="2"/>
              </a:rPr>
              <a:t>Lost foraging opportunity</a:t>
            </a:r>
            <a:endParaRPr lang="en-CA" b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C6CA5B-752E-39A1-6C8E-CA9CE0818141}"/>
              </a:ext>
            </a:extLst>
          </p:cNvPr>
          <p:cNvSpPr txBox="1"/>
          <p:nvPr/>
        </p:nvSpPr>
        <p:spPr>
          <a:xfrm>
            <a:off x="7076170" y="2631841"/>
            <a:ext cx="2626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tx2">
                    <a:lumMod val="50000"/>
                    <a:lumOff val="50000"/>
                  </a:schemeClr>
                </a:solidFill>
                <a:sym typeface="Symbol" panose="05050102010706020507" pitchFamily="18" charset="2"/>
              </a:rPr>
              <a:t> Foraging efficiency</a:t>
            </a:r>
          </a:p>
          <a:p>
            <a:r>
              <a:rPr lang="en-CA" b="1" dirty="0">
                <a:solidFill>
                  <a:schemeClr val="tx2">
                    <a:lumMod val="50000"/>
                    <a:lumOff val="50000"/>
                  </a:schemeClr>
                </a:solidFill>
                <a:sym typeface="Symbol" panose="05050102010706020507" pitchFamily="18" charset="2"/>
              </a:rPr>
              <a:t> Predation risk</a:t>
            </a:r>
            <a:endParaRPr lang="en-CA" b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763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7A856-9569-D84C-F35B-B9E9CA6E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5400" dirty="0"/>
              <a:t>Selfless or selfish?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40DC-55E1-798F-1B1D-B89AFD76FE62}"/>
              </a:ext>
            </a:extLst>
          </p:cNvPr>
          <p:cNvSpPr txBox="1"/>
          <p:nvPr/>
        </p:nvSpPr>
        <p:spPr>
          <a:xfrm>
            <a:off x="838200" y="1690688"/>
            <a:ext cx="5257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More recently, empirical studies support the </a:t>
            </a:r>
            <a:r>
              <a:rPr lang="en-CA" sz="2800" b="1" dirty="0">
                <a:solidFill>
                  <a:srgbClr val="0070C0"/>
                </a:solidFill>
              </a:rPr>
              <a:t>selfish</a:t>
            </a:r>
            <a:r>
              <a:rPr lang="en-CA" sz="2800" dirty="0"/>
              <a:t>, state-dependent model for sentinel behaviour.</a:t>
            </a:r>
          </a:p>
          <a:p>
            <a:endParaRPr lang="en-CA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004AD7-6B56-62B0-C092-E12E46DFECFA}"/>
              </a:ext>
            </a:extLst>
          </p:cNvPr>
          <p:cNvSpPr txBox="1"/>
          <p:nvPr/>
        </p:nvSpPr>
        <p:spPr>
          <a:xfrm>
            <a:off x="838200" y="4043927"/>
            <a:ext cx="5257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Decision to perform sentinel behaviour dependent on individual’s energetic state &amp; need for safety.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FCA1163-4C68-FD6A-9D56-2B3B3F0BB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2945" y="904275"/>
            <a:ext cx="816429" cy="7864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4E3CDB-7FD5-AFC4-ACB7-501DD67F0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006007" y="4425344"/>
            <a:ext cx="945144" cy="663612"/>
          </a:xfrm>
          <a:prstGeom prst="rect">
            <a:avLst/>
          </a:prstGeom>
        </p:spPr>
      </p:pic>
      <p:pic>
        <p:nvPicPr>
          <p:cNvPr id="14" name="Picture 13" descr="A cartoon tree with a black background&#10;&#10;Description automatically generated">
            <a:extLst>
              <a:ext uri="{FF2B5EF4-FFF2-40B4-BE49-F238E27FC236}">
                <a16:creationId xmlns:a16="http://schemas.microsoft.com/office/drawing/2014/main" id="{93AE07BC-9E5A-D43E-68F9-BB7D28C30A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980" y="3698575"/>
            <a:ext cx="1453538" cy="14535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6F877E-B19C-85F2-EFEB-B9C3EB679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3959" y="4026069"/>
            <a:ext cx="324668" cy="31273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5C344DC-6E4B-86DE-6968-DA3360FBFA14}"/>
              </a:ext>
            </a:extLst>
          </p:cNvPr>
          <p:cNvSpPr txBox="1"/>
          <p:nvPr/>
        </p:nvSpPr>
        <p:spPr>
          <a:xfrm rot="17935129">
            <a:off x="5841019" y="2082863"/>
            <a:ext cx="197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Sentinel present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BCB51BEB-74E0-696C-8836-C8C95F29E1ED}"/>
              </a:ext>
            </a:extLst>
          </p:cNvPr>
          <p:cNvCxnSpPr>
            <a:cxnSpLocks/>
            <a:stCxn id="12" idx="2"/>
            <a:endCxn id="23" idx="0"/>
          </p:cNvCxnSpPr>
          <p:nvPr/>
        </p:nvCxnSpPr>
        <p:spPr>
          <a:xfrm rot="5400000">
            <a:off x="7463039" y="2959591"/>
            <a:ext cx="2547025" cy="9219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E968390-FD29-F7A1-BA52-AE1311F6D0EC}"/>
              </a:ext>
            </a:extLst>
          </p:cNvPr>
          <p:cNvSpPr txBox="1"/>
          <p:nvPr/>
        </p:nvSpPr>
        <p:spPr>
          <a:xfrm rot="16200000">
            <a:off x="7545341" y="2644753"/>
            <a:ext cx="197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Sentinel Absent</a:t>
            </a:r>
          </a:p>
        </p:txBody>
      </p:sp>
      <p:pic>
        <p:nvPicPr>
          <p:cNvPr id="23" name="Graphic 22" descr="Question Mark with solid fill">
            <a:extLst>
              <a:ext uri="{FF2B5EF4-FFF2-40B4-BE49-F238E27FC236}">
                <a16:creationId xmlns:a16="http://schemas.microsoft.com/office/drawing/2014/main" id="{515F82D5-19BB-76A2-AB0E-3CF9487B0A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74741" y="4237713"/>
            <a:ext cx="914400" cy="914400"/>
          </a:xfrm>
          <a:prstGeom prst="rect">
            <a:avLst/>
          </a:prstGeom>
        </p:spPr>
      </p:pic>
      <p:cxnSp>
        <p:nvCxnSpPr>
          <p:cNvPr id="34" name="Connector: Curved 33">
            <a:extLst>
              <a:ext uri="{FF2B5EF4-FFF2-40B4-BE49-F238E27FC236}">
                <a16:creationId xmlns:a16="http://schemas.microsoft.com/office/drawing/2014/main" id="{DFBB4A8F-A17D-84D2-1BA0-7DB4768235B0}"/>
              </a:ext>
            </a:extLst>
          </p:cNvPr>
          <p:cNvCxnSpPr>
            <a:cxnSpLocks/>
          </p:cNvCxnSpPr>
          <p:nvPr/>
        </p:nvCxnSpPr>
        <p:spPr>
          <a:xfrm rot="10800000">
            <a:off x="7007301" y="4693039"/>
            <a:ext cx="1267441" cy="7360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130BFCD-2389-996C-C039-A874EEC59C35}"/>
              </a:ext>
            </a:extLst>
          </p:cNvPr>
          <p:cNvSpPr txBox="1"/>
          <p:nvPr/>
        </p:nvSpPr>
        <p:spPr>
          <a:xfrm>
            <a:off x="7212127" y="4338800"/>
            <a:ext cx="84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  <a:sym typeface="Symbol" panose="05050102010706020507" pitchFamily="18" charset="2"/>
              </a:rPr>
              <a:t>  Risk</a:t>
            </a:r>
            <a:endParaRPr lang="en-CA" dirty="0">
              <a:solidFill>
                <a:srgbClr val="FF0000"/>
              </a:solidFill>
            </a:endParaRPr>
          </a:p>
        </p:txBody>
      </p:sp>
      <p:cxnSp>
        <p:nvCxnSpPr>
          <p:cNvPr id="52" name="Connector: Curved 51">
            <a:extLst>
              <a:ext uri="{FF2B5EF4-FFF2-40B4-BE49-F238E27FC236}">
                <a16:creationId xmlns:a16="http://schemas.microsoft.com/office/drawing/2014/main" id="{2E1E9D82-508B-77A1-12E4-C19611B685D3}"/>
              </a:ext>
            </a:extLst>
          </p:cNvPr>
          <p:cNvCxnSpPr>
            <a:cxnSpLocks/>
          </p:cNvCxnSpPr>
          <p:nvPr/>
        </p:nvCxnSpPr>
        <p:spPr>
          <a:xfrm flipV="1">
            <a:off x="9189141" y="4708132"/>
            <a:ext cx="1550219" cy="1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D98CC02-970C-DBDB-322A-BCEEB9B94062}"/>
              </a:ext>
            </a:extLst>
          </p:cNvPr>
          <p:cNvSpPr txBox="1"/>
          <p:nvPr/>
        </p:nvSpPr>
        <p:spPr>
          <a:xfrm>
            <a:off x="9189141" y="4026069"/>
            <a:ext cx="1583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  <a:sym typeface="Symbol" panose="05050102010706020507" pitchFamily="18" charset="2"/>
              </a:rPr>
              <a:t>Lost foraging opportunity</a:t>
            </a:r>
            <a:endParaRPr lang="en-CA" dirty="0">
              <a:solidFill>
                <a:srgbClr val="FF0000"/>
              </a:solidFill>
            </a:endParaRPr>
          </a:p>
        </p:txBody>
      </p:sp>
      <p:cxnSp>
        <p:nvCxnSpPr>
          <p:cNvPr id="60" name="Connector: Curved 59">
            <a:extLst>
              <a:ext uri="{FF2B5EF4-FFF2-40B4-BE49-F238E27FC236}">
                <a16:creationId xmlns:a16="http://schemas.microsoft.com/office/drawing/2014/main" id="{BE9CCDE6-B42E-65CF-5AE4-B139CBDFBE27}"/>
              </a:ext>
            </a:extLst>
          </p:cNvPr>
          <p:cNvCxnSpPr>
            <a:stCxn id="14" idx="0"/>
            <a:endCxn id="12" idx="3"/>
          </p:cNvCxnSpPr>
          <p:nvPr/>
        </p:nvCxnSpPr>
        <p:spPr>
          <a:xfrm rot="16200000" flipV="1">
            <a:off x="9060016" y="1386841"/>
            <a:ext cx="2401093" cy="2222375"/>
          </a:xfrm>
          <a:prstGeom prst="curved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BEEEFD52-12A7-58DE-1683-6498807CF4B5}"/>
              </a:ext>
            </a:extLst>
          </p:cNvPr>
          <p:cNvSpPr txBox="1"/>
          <p:nvPr/>
        </p:nvSpPr>
        <p:spPr>
          <a:xfrm>
            <a:off x="9189141" y="4767921"/>
            <a:ext cx="18387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tx2">
                    <a:lumMod val="50000"/>
                    <a:lumOff val="50000"/>
                  </a:schemeClr>
                </a:solidFill>
                <a:sym typeface="Symbol" panose="05050102010706020507" pitchFamily="18" charset="2"/>
              </a:rPr>
              <a:t>Earlier threat detection</a:t>
            </a:r>
          </a:p>
          <a:p>
            <a:endParaRPr lang="en-CA" b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3" name="Graphic 62" descr="Full battery with solid fill">
            <a:extLst>
              <a:ext uri="{FF2B5EF4-FFF2-40B4-BE49-F238E27FC236}">
                <a16:creationId xmlns:a16="http://schemas.microsoft.com/office/drawing/2014/main" id="{1371D95E-C0C2-8046-C0E5-5FCC5B8297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61427" y="5022407"/>
            <a:ext cx="914400" cy="914400"/>
          </a:xfrm>
          <a:prstGeom prst="rect">
            <a:avLst/>
          </a:prstGeom>
        </p:spPr>
      </p:pic>
      <p:pic>
        <p:nvPicPr>
          <p:cNvPr id="65" name="Graphic 64" descr="Battery with solid fill">
            <a:extLst>
              <a:ext uri="{FF2B5EF4-FFF2-40B4-BE49-F238E27FC236}">
                <a16:creationId xmlns:a16="http://schemas.microsoft.com/office/drawing/2014/main" id="{AADACDD2-D0C3-CA5C-42FF-96F4DDC45B2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6200000">
            <a:off x="8259911" y="4237713"/>
            <a:ext cx="914400" cy="914400"/>
          </a:xfrm>
          <a:prstGeom prst="rect">
            <a:avLst/>
          </a:prstGeom>
        </p:spPr>
      </p:pic>
      <p:pic>
        <p:nvPicPr>
          <p:cNvPr id="67" name="Graphic 66" descr="Battery charging with solid fill">
            <a:extLst>
              <a:ext uri="{FF2B5EF4-FFF2-40B4-BE49-F238E27FC236}">
                <a16:creationId xmlns:a16="http://schemas.microsoft.com/office/drawing/2014/main" id="{6DA549C4-D63D-3371-BFF2-DC0CE1174E2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6021378" y="5022407"/>
            <a:ext cx="914400" cy="914400"/>
          </a:xfrm>
          <a:prstGeom prst="rect">
            <a:avLst/>
          </a:prstGeom>
        </p:spPr>
      </p:pic>
      <p:cxnSp>
        <p:nvCxnSpPr>
          <p:cNvPr id="68" name="Connector: Curved 67">
            <a:extLst>
              <a:ext uri="{FF2B5EF4-FFF2-40B4-BE49-F238E27FC236}">
                <a16:creationId xmlns:a16="http://schemas.microsoft.com/office/drawing/2014/main" id="{9D050B2F-AC8F-6FC1-D038-C0064519C4C8}"/>
              </a:ext>
            </a:extLst>
          </p:cNvPr>
          <p:cNvCxnSpPr>
            <a:cxnSpLocks/>
          </p:cNvCxnSpPr>
          <p:nvPr/>
        </p:nvCxnSpPr>
        <p:spPr>
          <a:xfrm rot="10800000" flipV="1">
            <a:off x="6478579" y="1297482"/>
            <a:ext cx="1854366" cy="3127862"/>
          </a:xfrm>
          <a:prstGeom prst="curvedConnector2">
            <a:avLst/>
          </a:prstGeom>
          <a:ln w="38100">
            <a:solidFill>
              <a:schemeClr val="tx2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9" name="Graphic 68" descr="Empty battery with solid fill">
            <a:extLst>
              <a:ext uri="{FF2B5EF4-FFF2-40B4-BE49-F238E27FC236}">
                <a16:creationId xmlns:a16="http://schemas.microsoft.com/office/drawing/2014/main" id="{94591CCA-D1EC-C1B2-94F9-F971A7FA615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260562" y="71303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583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8" grpId="0"/>
      <p:bldP spid="58" grpId="0"/>
      <p:bldP spid="6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5f86be8-1b64-4f58-b9d2-e809bacb39b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A0D1E3C0106464AA1599BBF010C9989" ma:contentTypeVersion="17" ma:contentTypeDescription="Create a new document." ma:contentTypeScope="" ma:versionID="6ca9cd2ec870c160ed1bf95280e5b79d">
  <xsd:schema xmlns:xsd="http://www.w3.org/2001/XMLSchema" xmlns:xs="http://www.w3.org/2001/XMLSchema" xmlns:p="http://schemas.microsoft.com/office/2006/metadata/properties" xmlns:ns3="35f86be8-1b64-4f58-b9d2-e809bacb39b5" xmlns:ns4="746ca82a-8737-4eaa-be85-54954cb6d81a" targetNamespace="http://schemas.microsoft.com/office/2006/metadata/properties" ma:root="true" ma:fieldsID="4d6cb4622c568daac4f04e70acc4ab45" ns3:_="" ns4:_="">
    <xsd:import namespace="35f86be8-1b64-4f58-b9d2-e809bacb39b5"/>
    <xsd:import namespace="746ca82a-8737-4eaa-be85-54954cb6d81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Details" minOccurs="0"/>
                <xsd:element ref="ns4:SharedWithUser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f86be8-1b64-4f58-b9d2-e809bacb39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6ca82a-8737-4eaa-be85-54954cb6d81a" elementFormDefault="qualified">
    <xsd:import namespace="http://schemas.microsoft.com/office/2006/documentManagement/types"/>
    <xsd:import namespace="http://schemas.microsoft.com/office/infopath/2007/PartnerControls"/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338043E-37F0-4819-ABDB-59F333A7BF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676CC1-12CD-4DE7-A30F-81880D7F40B0}">
  <ds:schemaRefs>
    <ds:schemaRef ds:uri="http://schemas.openxmlformats.org/package/2006/metadata/core-properties"/>
    <ds:schemaRef ds:uri="http://schemas.microsoft.com/office/infopath/2007/PartnerControls"/>
    <ds:schemaRef ds:uri="746ca82a-8737-4eaa-be85-54954cb6d81a"/>
    <ds:schemaRef ds:uri="http://purl.org/dc/terms/"/>
    <ds:schemaRef ds:uri="http://schemas.microsoft.com/office/2006/metadata/properties"/>
    <ds:schemaRef ds:uri="http://purl.org/dc/dcmitype/"/>
    <ds:schemaRef ds:uri="http://purl.org/dc/elements/1.1/"/>
    <ds:schemaRef ds:uri="http://schemas.microsoft.com/office/2006/documentManagement/types"/>
    <ds:schemaRef ds:uri="35f86be8-1b64-4f58-b9d2-e809bacb39b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8092D04-6DB2-4ED3-93E3-19D3C2D79B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f86be8-1b64-4f58-b9d2-e809bacb39b5"/>
    <ds:schemaRef ds:uri="746ca82a-8737-4eaa-be85-54954cb6d8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1981</Words>
  <Application>Microsoft Office PowerPoint</Application>
  <PresentationFormat>Widescreen</PresentationFormat>
  <Paragraphs>372</Paragraphs>
  <Slides>40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50" baseType="lpstr">
      <vt:lpstr>-apple-system</vt:lpstr>
      <vt:lpstr>Aptos</vt:lpstr>
      <vt:lpstr>Aptos Display</vt:lpstr>
      <vt:lpstr>Arial</vt:lpstr>
      <vt:lpstr>Calibri</vt:lpstr>
      <vt:lpstr>Calibri Light</vt:lpstr>
      <vt:lpstr>Cambria Math</vt:lpstr>
      <vt:lpstr>Symbol</vt:lpstr>
      <vt:lpstr>Wingdings</vt:lpstr>
      <vt:lpstr>Office Theme</vt:lpstr>
      <vt:lpstr>Sentinel Behaviour and Urban Environments:</vt:lpstr>
      <vt:lpstr>An important trade-off</vt:lpstr>
      <vt:lpstr>An important trade-off</vt:lpstr>
      <vt:lpstr>Finding the balance</vt:lpstr>
      <vt:lpstr>Sentinel behaviour</vt:lpstr>
      <vt:lpstr>Thesis objectives</vt:lpstr>
      <vt:lpstr>Chapter 2:  Sentinel behaviour in mammalian and avian species</vt:lpstr>
      <vt:lpstr>Selfless or selfish?</vt:lpstr>
      <vt:lpstr>Selfless or selfish?</vt:lpstr>
      <vt:lpstr>Decisions, decisions…</vt:lpstr>
      <vt:lpstr>Methods</vt:lpstr>
      <vt:lpstr>Search Results</vt:lpstr>
      <vt:lpstr>Trends observed</vt:lpstr>
      <vt:lpstr>Energy-related factors</vt:lpstr>
      <vt:lpstr>Dominance</vt:lpstr>
      <vt:lpstr>Risk</vt:lpstr>
      <vt:lpstr>Non-antipredator benefits</vt:lpstr>
      <vt:lpstr>Chapter 2 - Conclusions</vt:lpstr>
      <vt:lpstr>Chapter 3:  Heads Up! Social Vigilance Behaviour in American Crows</vt:lpstr>
      <vt:lpstr>Urbanization</vt:lpstr>
      <vt:lpstr>Urbanization</vt:lpstr>
      <vt:lpstr>Urbanization</vt:lpstr>
      <vt:lpstr>Can species be successful in cities?</vt:lpstr>
      <vt:lpstr>American crows in urban areas</vt:lpstr>
      <vt:lpstr>Methods</vt:lpstr>
      <vt:lpstr>Methods</vt:lpstr>
      <vt:lpstr>Methods</vt:lpstr>
      <vt:lpstr>Research questions</vt:lpstr>
      <vt:lpstr>Proportion of time</vt:lpstr>
      <vt:lpstr>Bout duration</vt:lpstr>
      <vt:lpstr>Bout duration</vt:lpstr>
      <vt:lpstr>Generalized environment</vt:lpstr>
      <vt:lpstr>Generalized environment</vt:lpstr>
      <vt:lpstr>Generalized environment</vt:lpstr>
      <vt:lpstr>Sentinel presence</vt:lpstr>
      <vt:lpstr>Chapter 3 - Conclusions</vt:lpstr>
      <vt:lpstr>Sentinel behaviour and urban environments</vt:lpstr>
      <vt:lpstr>Sentinel behaviour and urban environments</vt:lpstr>
      <vt:lpstr>Acknowledgements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Popescu</dc:creator>
  <cp:lastModifiedBy>Alex Popescu</cp:lastModifiedBy>
  <cp:revision>4</cp:revision>
  <dcterms:created xsi:type="dcterms:W3CDTF">2024-08-23T10:23:44Z</dcterms:created>
  <dcterms:modified xsi:type="dcterms:W3CDTF">2024-09-06T03:11:00Z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0x0101003A0D1E3C0106464AA1599BBF010C9989</vt:lpwstr>
  </property>
</Properties>
</file>

<file path=docProps/thumbnail.jpeg>
</file>